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575" r:id="rId3"/>
    <p:sldMasterId id="2147493580" r:id="rId4"/>
  </p:sldMasterIdLst>
  <p:notesMasterIdLst>
    <p:notesMasterId r:id="rId46"/>
  </p:notesMasterIdLst>
  <p:handoutMasterIdLst>
    <p:handoutMasterId r:id="rId47"/>
  </p:handoutMasterIdLst>
  <p:sldIdLst>
    <p:sldId id="266" r:id="rId5"/>
    <p:sldId id="259" r:id="rId6"/>
    <p:sldId id="267" r:id="rId7"/>
    <p:sldId id="268" r:id="rId8"/>
    <p:sldId id="269" r:id="rId9"/>
    <p:sldId id="270" r:id="rId10"/>
    <p:sldId id="307" r:id="rId11"/>
    <p:sldId id="308"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5" r:id="rId44"/>
    <p:sldId id="306" r:id="rId45"/>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82A8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18"/>
  </p:normalViewPr>
  <p:slideViewPr>
    <p:cSldViewPr snapToGrid="0" snapToObjects="1" showGuides="1">
      <p:cViewPr varScale="1">
        <p:scale>
          <a:sx n="131" d="100"/>
          <a:sy n="131" d="100"/>
        </p:scale>
        <p:origin x="666" y="14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93" d="100"/>
          <a:sy n="93" d="100"/>
        </p:scale>
        <p:origin x="356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BB8D8D-7B78-0D41-9331-5FC650824689}" type="datetimeFigureOut">
              <a:rPr lang="en-US" smtClean="0"/>
              <a:t>5/18/2018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6CF675-80E5-7D4C-ADDF-630926B4BB34}" type="slidenum">
              <a:rPr lang="en-US" smtClean="0"/>
              <a:t>‹#›</a:t>
            </a:fld>
            <a:endParaRPr lang="en-US"/>
          </a:p>
        </p:txBody>
      </p:sp>
    </p:spTree>
    <p:extLst>
      <p:ext uri="{BB962C8B-B14F-4D97-AF65-F5344CB8AC3E}">
        <p14:creationId xmlns:p14="http://schemas.microsoft.com/office/powerpoint/2010/main" val="1259598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B707A-F6AA-304A-B914-3D46F6B3DF22}" type="datetimeFigureOut">
              <a:rPr lang="en-US" smtClean="0"/>
              <a:t>5/18/2018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41A32-4674-C348-BF5B-C2C40D7B07E4}" type="slidenum">
              <a:rPr lang="en-US" smtClean="0"/>
              <a:t>‹#›</a:t>
            </a:fld>
            <a:endParaRPr lang="en-US"/>
          </a:p>
        </p:txBody>
      </p:sp>
    </p:spTree>
    <p:extLst>
      <p:ext uri="{BB962C8B-B14F-4D97-AF65-F5344CB8AC3E}">
        <p14:creationId xmlns:p14="http://schemas.microsoft.com/office/powerpoint/2010/main" val="931124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A.   These cows may be </a:t>
            </a:r>
            <a:r>
              <a:rPr lang="en-US" sz="1200" b="1" baseline="0" dirty="0" smtClean="0"/>
              <a:t>a food source for many.  If there were an outbreak of disease, we would want to contain and minimize the negative effects.  </a:t>
            </a:r>
          </a:p>
          <a:p>
            <a:r>
              <a:rPr lang="en-US" sz="1200" b="1" baseline="0" dirty="0" smtClean="0"/>
              <a:t>B.  Tracing the food from source to table is an important step in being sure the food you eat is safe.  </a:t>
            </a:r>
          </a:p>
          <a:p>
            <a:r>
              <a:rPr lang="en-US" sz="1200" b="1" baseline="0" dirty="0" smtClean="0"/>
              <a:t>Take</a:t>
            </a:r>
            <a:r>
              <a:rPr lang="en-US" sz="1200" b="1" dirty="0" smtClean="0"/>
              <a:t> a moment to mentally </a:t>
            </a:r>
            <a:r>
              <a:rPr lang="en-US" sz="1200" b="1" baseline="0" dirty="0" smtClean="0"/>
              <a:t>list all the different steps needed to get lettuce for your salad from the field to your plate. (pause</a:t>
            </a:r>
            <a:r>
              <a:rPr lang="en-US" sz="1200" b="1" dirty="0" smtClean="0"/>
              <a:t> 15 seconds)</a:t>
            </a:r>
            <a:r>
              <a:rPr lang="en-US" sz="1200" b="1" baseline="0" dirty="0" smtClean="0"/>
              <a:t> </a:t>
            </a:r>
          </a:p>
          <a:p>
            <a:pPr marL="232943" indent="-232943">
              <a:buAutoNum type="arabicPeriod"/>
            </a:pPr>
            <a:r>
              <a:rPr lang="en-US" sz="1200" b="1" baseline="0" dirty="0" smtClean="0"/>
              <a:t>Harvester cuts lettuce from plant in crop field</a:t>
            </a:r>
          </a:p>
          <a:p>
            <a:pPr marL="232943" indent="-232943">
              <a:buAutoNum type="arabicPeriod"/>
            </a:pPr>
            <a:r>
              <a:rPr lang="en-US" sz="1200" b="1" baseline="0" dirty="0" smtClean="0"/>
              <a:t>Truck takes cut heads of lettuce to processing plant</a:t>
            </a:r>
          </a:p>
          <a:p>
            <a:pPr marL="232943" indent="-232943">
              <a:buAutoNum type="arabicPeriod"/>
            </a:pPr>
            <a:r>
              <a:rPr lang="en-US" sz="1200" b="1" baseline="0" dirty="0" smtClean="0"/>
              <a:t>Lettuce is washed, trimmed, packaged and stored for shipment.  All steps along the processing plant are possible sites for contamination.  </a:t>
            </a:r>
          </a:p>
          <a:p>
            <a:pPr marL="232943" indent="-232943">
              <a:buAutoNum type="arabicPeriod"/>
            </a:pPr>
            <a:r>
              <a:rPr lang="en-US" sz="1200" b="1" baseline="0" dirty="0" smtClean="0"/>
              <a:t>Truck delivers crates to grocery store. (Is it refrigerated?) </a:t>
            </a:r>
          </a:p>
          <a:p>
            <a:pPr marL="232943" indent="-232943">
              <a:buAutoNum type="arabicPeriod"/>
            </a:pPr>
            <a:r>
              <a:rPr lang="en-US" sz="1200" b="1" baseline="0" dirty="0" smtClean="0"/>
              <a:t>Produce worker uncrates and stocks lettuce on shelves in grocery store.  (Did the stocker wash their hands and are they disease-free?)</a:t>
            </a:r>
          </a:p>
          <a:p>
            <a:pPr marL="232943" indent="-232943">
              <a:buAutoNum type="arabicPeriod"/>
            </a:pPr>
            <a:r>
              <a:rPr lang="en-US" sz="1200" b="1" baseline="0" dirty="0" smtClean="0"/>
              <a:t>You put lettuce in your shopping basket.(Someone else may have picked up your head of lettuce before you did.)</a:t>
            </a:r>
          </a:p>
          <a:p>
            <a:pPr marL="232943" indent="-232943">
              <a:buAutoNum type="arabicPeriod"/>
            </a:pPr>
            <a:r>
              <a:rPr lang="en-US" sz="1200" b="1" baseline="0" dirty="0" smtClean="0"/>
              <a:t>Cashier scans lettuce.</a:t>
            </a:r>
          </a:p>
          <a:p>
            <a:pPr marL="232943" indent="-232943">
              <a:buAutoNum type="arabicPeriod"/>
            </a:pPr>
            <a:r>
              <a:rPr lang="en-US" sz="1200" b="1" baseline="0" dirty="0" smtClean="0"/>
              <a:t>Packer puts lettuce in bag.</a:t>
            </a:r>
          </a:p>
          <a:p>
            <a:pPr marL="232943" indent="-232943" defTabSz="931774">
              <a:buFontTx/>
              <a:buAutoNum type="arabicPeriod"/>
              <a:defRPr/>
            </a:pPr>
            <a:r>
              <a:rPr lang="en-US" sz="1200" b="1" baseline="0" dirty="0" smtClean="0"/>
              <a:t>You come home and make your salad. (Even individually wrapped lettuce may have germs are left on the packaging.   After</a:t>
            </a:r>
            <a:r>
              <a:rPr lang="en-US" sz="1200" b="1" dirty="0" smtClean="0"/>
              <a:t> you</a:t>
            </a:r>
            <a:r>
              <a:rPr lang="en-US" sz="1200" b="1" baseline="0" dirty="0" smtClean="0"/>
              <a:t> remove the lettuce from the packaging do you wash your lettuce with soap and water or a “vegetable wash” after you remove the packaging</a:t>
            </a:r>
            <a:r>
              <a:rPr lang="en-US" sz="1200" b="1" dirty="0" smtClean="0"/>
              <a:t>, and wash your hands again?</a:t>
            </a:r>
          </a:p>
          <a:p>
            <a:r>
              <a:rPr lang="en-US" sz="1200" b="1" baseline="0" dirty="0" smtClean="0"/>
              <a:t>  </a:t>
            </a:r>
            <a:endParaRPr lang="en-US" sz="1200" b="1"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2</a:t>
            </a:fld>
            <a:endParaRPr lang="en-US"/>
          </a:p>
        </p:txBody>
      </p:sp>
    </p:spTree>
    <p:extLst>
      <p:ext uri="{BB962C8B-B14F-4D97-AF65-F5344CB8AC3E}">
        <p14:creationId xmlns:p14="http://schemas.microsoft.com/office/powerpoint/2010/main" val="2094540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533400"/>
            <a:ext cx="3048000" cy="1714500"/>
          </a:xfrm>
        </p:spPr>
      </p:sp>
      <p:sp>
        <p:nvSpPr>
          <p:cNvPr id="3" name="Notes Placeholder 2"/>
          <p:cNvSpPr>
            <a:spLocks noGrp="1"/>
          </p:cNvSpPr>
          <p:nvPr>
            <p:ph type="body" idx="1"/>
          </p:nvPr>
        </p:nvSpPr>
        <p:spPr/>
        <p:txBody>
          <a:bodyPr/>
          <a:lstStyle/>
          <a:p>
            <a:endParaRPr lang="en-US" dirty="0"/>
          </a:p>
          <a:p>
            <a:r>
              <a:rPr lang="en-US" sz="2000" dirty="0" smtClean="0"/>
              <a:t>(</a:t>
            </a:r>
            <a:r>
              <a:rPr lang="en-US" sz="2000" b="1" dirty="0" smtClean="0"/>
              <a:t>Wait for animation to reveal definition!!)</a:t>
            </a:r>
          </a:p>
          <a:p>
            <a:r>
              <a:rPr lang="en-US" sz="2000" dirty="0" smtClean="0"/>
              <a:t>Large </a:t>
            </a:r>
            <a:r>
              <a:rPr lang="en-US" sz="2000" dirty="0"/>
              <a:t>groups will not be conducive to </a:t>
            </a:r>
            <a:r>
              <a:rPr lang="en-US" sz="2000" dirty="0" smtClean="0"/>
              <a:t>this, but could hand out the list of zoonotic diseases</a:t>
            </a:r>
            <a:r>
              <a:rPr lang="en-US" sz="2000" dirty="0"/>
              <a:t> </a:t>
            </a:r>
            <a:r>
              <a:rPr lang="en-US" sz="2000" dirty="0" smtClean="0"/>
              <a:t>and bring textbook of Human Animal Medicine-DON’TLOSE!!!</a:t>
            </a:r>
          </a:p>
          <a:p>
            <a:endParaRPr lang="en-US" dirty="0"/>
          </a:p>
        </p:txBody>
      </p:sp>
      <p:sp>
        <p:nvSpPr>
          <p:cNvPr id="4" name="Slide Number Placeholder 3"/>
          <p:cNvSpPr>
            <a:spLocks noGrp="1"/>
          </p:cNvSpPr>
          <p:nvPr>
            <p:ph type="sldNum" sz="quarter" idx="10"/>
          </p:nvPr>
        </p:nvSpPr>
        <p:spPr/>
        <p:txBody>
          <a:bodyPr/>
          <a:lstStyle/>
          <a:p>
            <a:fld id="{E889496E-64A2-4AC4-9519-6F3A40FF2ED1}" type="slidenum">
              <a:rPr lang="en-US" smtClean="0"/>
              <a:t>11</a:t>
            </a:fld>
            <a:endParaRPr lang="en-US"/>
          </a:p>
        </p:txBody>
      </p:sp>
    </p:spTree>
    <p:extLst>
      <p:ext uri="{BB962C8B-B14F-4D97-AF65-F5344CB8AC3E}">
        <p14:creationId xmlns:p14="http://schemas.microsoft.com/office/powerpoint/2010/main" val="563744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https://www.onehealthcommission.org/en/fast_facts/</a:t>
            </a:r>
          </a:p>
          <a:p>
            <a:r>
              <a:rPr lang="en-US" sz="3200" dirty="0" smtClean="0"/>
              <a:t>The recent increase of emerging and reemerging zoonotic diseases that affect both humans and animals has caused an increase in the need for communication and education about the One Health concept at all levels in academia. </a:t>
            </a:r>
            <a:endParaRPr lang="en-US" sz="3200" dirty="0"/>
          </a:p>
        </p:txBody>
      </p:sp>
      <p:sp>
        <p:nvSpPr>
          <p:cNvPr id="4" name="Slide Number Placeholder 3"/>
          <p:cNvSpPr>
            <a:spLocks noGrp="1"/>
          </p:cNvSpPr>
          <p:nvPr>
            <p:ph type="sldNum" sz="quarter" idx="10"/>
          </p:nvPr>
        </p:nvSpPr>
        <p:spPr/>
        <p:txBody>
          <a:bodyPr/>
          <a:lstStyle/>
          <a:p>
            <a:fld id="{AB41FE17-B01F-45E1-B6B4-AE3377A17E94}" type="slidenum">
              <a:rPr lang="en-US" smtClean="0"/>
              <a:t>12</a:t>
            </a:fld>
            <a:endParaRPr lang="en-US"/>
          </a:p>
        </p:txBody>
      </p:sp>
    </p:spTree>
    <p:extLst>
      <p:ext uri="{BB962C8B-B14F-4D97-AF65-F5344CB8AC3E}">
        <p14:creationId xmlns:p14="http://schemas.microsoft.com/office/powerpoint/2010/main" val="854285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9496E-64A2-4AC4-9519-6F3A40FF2ED1}" type="slidenum">
              <a:rPr lang="en-US" smtClean="0"/>
              <a:t>13</a:t>
            </a:fld>
            <a:endParaRPr lang="en-US"/>
          </a:p>
        </p:txBody>
      </p:sp>
    </p:spTree>
    <p:extLst>
      <p:ext uri="{BB962C8B-B14F-4D97-AF65-F5344CB8AC3E}">
        <p14:creationId xmlns:p14="http://schemas.microsoft.com/office/powerpoint/2010/main" val="4063920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1125538"/>
            <a:ext cx="4673600" cy="2628900"/>
          </a:xfrm>
        </p:spPr>
      </p:sp>
      <p:sp>
        <p:nvSpPr>
          <p:cNvPr id="3" name="Notes Placeholder 2"/>
          <p:cNvSpPr>
            <a:spLocks noGrp="1"/>
          </p:cNvSpPr>
          <p:nvPr>
            <p:ph type="body" idx="1"/>
          </p:nvPr>
        </p:nvSpPr>
        <p:spPr>
          <a:xfrm>
            <a:off x="701040" y="4343400"/>
            <a:ext cx="5608320" cy="4183380"/>
          </a:xfrm>
        </p:spPr>
        <p:txBody>
          <a:bodyPr/>
          <a:lstStyle/>
          <a:p>
            <a:r>
              <a:rPr lang="en-US" sz="3200" dirty="0" smtClean="0"/>
              <a:t>When I take my horse to horse shows, I am required to have a Health certificate and up-to-date vaccinations</a:t>
            </a:r>
            <a:r>
              <a:rPr lang="en-US" sz="3200" baseline="0" dirty="0" smtClean="0"/>
              <a:t> through which any state I travel.</a:t>
            </a:r>
            <a:endParaRPr lang="en-US" sz="3200" dirty="0"/>
          </a:p>
        </p:txBody>
      </p:sp>
      <p:sp>
        <p:nvSpPr>
          <p:cNvPr id="4" name="Slide Number Placeholder 3"/>
          <p:cNvSpPr>
            <a:spLocks noGrp="1"/>
          </p:cNvSpPr>
          <p:nvPr>
            <p:ph type="sldNum" sz="quarter" idx="10"/>
          </p:nvPr>
        </p:nvSpPr>
        <p:spPr/>
        <p:txBody>
          <a:bodyPr/>
          <a:lstStyle/>
          <a:p>
            <a:fld id="{E889496E-64A2-4AC4-9519-6F3A40FF2ED1}" type="slidenum">
              <a:rPr lang="en-US" smtClean="0"/>
              <a:t>14</a:t>
            </a:fld>
            <a:endParaRPr lang="en-US"/>
          </a:p>
        </p:txBody>
      </p:sp>
    </p:spTree>
    <p:extLst>
      <p:ext uri="{BB962C8B-B14F-4D97-AF65-F5344CB8AC3E}">
        <p14:creationId xmlns:p14="http://schemas.microsoft.com/office/powerpoint/2010/main" val="2280319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381000"/>
            <a:ext cx="3657600" cy="2057400"/>
          </a:xfrm>
        </p:spPr>
      </p:sp>
      <p:sp>
        <p:nvSpPr>
          <p:cNvPr id="3" name="Notes Placeholder 2"/>
          <p:cNvSpPr>
            <a:spLocks noGrp="1"/>
          </p:cNvSpPr>
          <p:nvPr>
            <p:ph type="body" idx="1"/>
          </p:nvPr>
        </p:nvSpPr>
        <p:spPr>
          <a:xfrm>
            <a:off x="701040" y="2819400"/>
            <a:ext cx="5608320" cy="5779770"/>
          </a:xfrm>
        </p:spPr>
        <p:txBody>
          <a:bodyPr/>
          <a:lstStyle/>
          <a:p>
            <a:r>
              <a:rPr lang="en-US" sz="3500" dirty="0" smtClean="0"/>
              <a:t>One Health offers many links</a:t>
            </a:r>
            <a:r>
              <a:rPr lang="en-US" sz="3500" baseline="0" dirty="0" smtClean="0"/>
              <a:t> with existing careers. Please study</a:t>
            </a:r>
            <a:r>
              <a:rPr lang="en-US" sz="3500" dirty="0" smtClean="0"/>
              <a:t> the umbrella.  You’ll be challenged to match 7 pictures in the next slide to the various parts.  I’ll flip back and forth and allow you time to figure it out.  </a:t>
            </a:r>
            <a:endParaRPr lang="en-US" sz="3500" dirty="0"/>
          </a:p>
        </p:txBody>
      </p:sp>
      <p:sp>
        <p:nvSpPr>
          <p:cNvPr id="4" name="Slide Number Placeholder 3"/>
          <p:cNvSpPr>
            <a:spLocks noGrp="1"/>
          </p:cNvSpPr>
          <p:nvPr>
            <p:ph type="sldNum" sz="quarter" idx="10"/>
          </p:nvPr>
        </p:nvSpPr>
        <p:spPr/>
        <p:txBody>
          <a:bodyPr/>
          <a:lstStyle/>
          <a:p>
            <a:fld id="{E889496E-64A2-4AC4-9519-6F3A40FF2ED1}" type="slidenum">
              <a:rPr lang="en-US" smtClean="0"/>
              <a:t>15</a:t>
            </a:fld>
            <a:endParaRPr lang="en-US"/>
          </a:p>
        </p:txBody>
      </p:sp>
    </p:spTree>
    <p:extLst>
      <p:ext uri="{BB962C8B-B14F-4D97-AF65-F5344CB8AC3E}">
        <p14:creationId xmlns:p14="http://schemas.microsoft.com/office/powerpoint/2010/main" val="3104365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smtClean="0"/>
              <a:t>(</a:t>
            </a:r>
            <a:r>
              <a:rPr lang="en-US" sz="3500" dirty="0" smtClean="0"/>
              <a:t>Click back and forth from previous umbrella slide)</a:t>
            </a:r>
            <a:endParaRPr lang="en-US" sz="3500" dirty="0"/>
          </a:p>
        </p:txBody>
      </p:sp>
      <p:sp>
        <p:nvSpPr>
          <p:cNvPr id="4" name="Slide Number Placeholder 3"/>
          <p:cNvSpPr>
            <a:spLocks noGrp="1"/>
          </p:cNvSpPr>
          <p:nvPr>
            <p:ph type="sldNum" sz="quarter" idx="10"/>
          </p:nvPr>
        </p:nvSpPr>
        <p:spPr/>
        <p:txBody>
          <a:bodyPr/>
          <a:lstStyle/>
          <a:p>
            <a:fld id="{E889496E-64A2-4AC4-9519-6F3A40FF2ED1}" type="slidenum">
              <a:rPr lang="en-US" smtClean="0"/>
              <a:t>16</a:t>
            </a:fld>
            <a:endParaRPr lang="en-US"/>
          </a:p>
        </p:txBody>
      </p:sp>
    </p:spTree>
    <p:extLst>
      <p:ext uri="{BB962C8B-B14F-4D97-AF65-F5344CB8AC3E}">
        <p14:creationId xmlns:p14="http://schemas.microsoft.com/office/powerpoint/2010/main" val="3751330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3550" y="228600"/>
            <a:ext cx="1906588" cy="1073150"/>
          </a:xfrm>
        </p:spPr>
      </p:sp>
      <p:sp>
        <p:nvSpPr>
          <p:cNvPr id="3" name="Notes Placeholder 2"/>
          <p:cNvSpPr>
            <a:spLocks noGrp="1"/>
          </p:cNvSpPr>
          <p:nvPr>
            <p:ph type="body" idx="1"/>
          </p:nvPr>
        </p:nvSpPr>
        <p:spPr>
          <a:xfrm>
            <a:off x="701040" y="1301906"/>
            <a:ext cx="5608320" cy="7613494"/>
          </a:xfrm>
        </p:spPr>
        <p:txBody>
          <a:bodyPr/>
          <a:lstStyle/>
          <a:p>
            <a:pPr marL="228600" indent="-228600">
              <a:buAutoNum type="arabicPeriod"/>
            </a:pPr>
            <a:r>
              <a:rPr lang="en-US" sz="2800" dirty="0" smtClean="0"/>
              <a:t>(Start umbrella with click)  Animals can struggle with Metabolic disorders just like humans do</a:t>
            </a:r>
            <a:r>
              <a:rPr lang="en-US" sz="2800" baseline="0" dirty="0" smtClean="0"/>
              <a:t>.</a:t>
            </a:r>
          </a:p>
          <a:p>
            <a:pPr marL="228600" indent="-228600">
              <a:buAutoNum type="arabicPeriod"/>
            </a:pPr>
            <a:r>
              <a:rPr lang="en-US" sz="2800" dirty="0" smtClean="0"/>
              <a:t>Arthritis affects both humans and animals and can reduce joy in life.  </a:t>
            </a:r>
          </a:p>
          <a:p>
            <a:pPr marL="228600" indent="-228600">
              <a:buAutoNum type="arabicPeriod"/>
            </a:pPr>
            <a:r>
              <a:rPr lang="en-US" sz="2800" dirty="0" smtClean="0"/>
              <a:t>We should enjoy an active lifestyle that includes exercise outdoors in a healthy environment.</a:t>
            </a:r>
          </a:p>
          <a:p>
            <a:pPr marL="228600" indent="-228600">
              <a:buAutoNum type="arabicPeriod"/>
            </a:pPr>
            <a:r>
              <a:rPr lang="en-US" sz="2800" dirty="0" smtClean="0"/>
              <a:t>E. coli can be a serious threat, but proper food preparation can reduce that threat.</a:t>
            </a:r>
          </a:p>
          <a:p>
            <a:pPr marL="228600" indent="-228600">
              <a:buAutoNum type="arabicPeriod"/>
            </a:pPr>
            <a:r>
              <a:rPr lang="en-US" sz="2800" dirty="0" smtClean="0"/>
              <a:t>Ticks can transmit Lyme, among other diseases, and is one that has affected 4 people I know personally.</a:t>
            </a:r>
          </a:p>
          <a:p>
            <a:pPr marL="228600" indent="-228600">
              <a:buAutoNum type="arabicPeriod"/>
            </a:pPr>
            <a:r>
              <a:rPr lang="en-US" sz="2800" dirty="0" smtClean="0"/>
              <a:t>Giardia is a waterborne parasite in untreated water.  </a:t>
            </a:r>
          </a:p>
          <a:p>
            <a:pPr marL="228600" indent="-228600">
              <a:buAutoNum type="arabicPeriod"/>
            </a:pPr>
            <a:r>
              <a:rPr lang="en-US" sz="2800" dirty="0" smtClean="0"/>
              <a:t>This virus is a cancer cell that can be found in dogs and humans.  </a:t>
            </a:r>
            <a:endParaRPr lang="en-US" sz="2800" dirty="0"/>
          </a:p>
        </p:txBody>
      </p:sp>
      <p:sp>
        <p:nvSpPr>
          <p:cNvPr id="4" name="Slide Number Placeholder 3"/>
          <p:cNvSpPr>
            <a:spLocks noGrp="1"/>
          </p:cNvSpPr>
          <p:nvPr>
            <p:ph type="sldNum" sz="quarter" idx="10"/>
          </p:nvPr>
        </p:nvSpPr>
        <p:spPr/>
        <p:txBody>
          <a:bodyPr/>
          <a:lstStyle/>
          <a:p>
            <a:fld id="{E889496E-64A2-4AC4-9519-6F3A40FF2ED1}" type="slidenum">
              <a:rPr lang="en-US" smtClean="0"/>
              <a:t>17</a:t>
            </a:fld>
            <a:endParaRPr lang="en-US"/>
          </a:p>
        </p:txBody>
      </p:sp>
    </p:spTree>
    <p:extLst>
      <p:ext uri="{BB962C8B-B14F-4D97-AF65-F5344CB8AC3E}">
        <p14:creationId xmlns:p14="http://schemas.microsoft.com/office/powerpoint/2010/main" val="34329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b="1" i="1" dirty="0" smtClean="0">
                <a:solidFill>
                  <a:schemeClr val="accent3">
                    <a:lumMod val="50000"/>
                  </a:schemeClr>
                </a:solidFill>
              </a:rPr>
              <a:t>(Skip notes for this page.  Details follow on upcoming slides) </a:t>
            </a:r>
            <a:r>
              <a:rPr lang="en-US" b="1" i="1" dirty="0" smtClean="0">
                <a:solidFill>
                  <a:schemeClr val="accent3">
                    <a:lumMod val="50000"/>
                  </a:schemeClr>
                </a:solidFill>
              </a:rPr>
              <a:t>Giardia</a:t>
            </a:r>
            <a:r>
              <a:rPr lang="en-US" b="1" dirty="0" smtClean="0"/>
              <a:t>- usually a problem where humans and wildlife use the same water source.  May be through untreated water, poor disinfection, pipe breaks, leaks,  or groundwater contamination.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3">
                    <a:lumMod val="50000"/>
                  </a:schemeClr>
                </a:solidFill>
              </a:rPr>
              <a:t>(2) </a:t>
            </a:r>
            <a:r>
              <a:rPr lang="en-US" b="1" i="1" dirty="0" smtClean="0">
                <a:solidFill>
                  <a:schemeClr val="accent3">
                    <a:lumMod val="50000"/>
                  </a:schemeClr>
                </a:solidFill>
              </a:rPr>
              <a:t>Salmonella</a:t>
            </a:r>
            <a:r>
              <a:rPr lang="en-US" b="1" dirty="0" smtClean="0"/>
              <a:t>-  Although more common as a foodborne illness, </a:t>
            </a:r>
            <a:r>
              <a:rPr lang="en-US" b="1" i="1" dirty="0" smtClean="0"/>
              <a:t>Salmonella</a:t>
            </a:r>
            <a:r>
              <a:rPr lang="en-US" b="1" dirty="0" smtClean="0"/>
              <a:t> can be a water  contaminant (causes Salmonellosis).</a:t>
            </a:r>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(3)</a:t>
            </a:r>
            <a:r>
              <a:rPr lang="en-US" b="1" baseline="0" dirty="0" smtClean="0"/>
              <a:t> E. coli-  Like Giardia, E. coli is </a:t>
            </a:r>
            <a:r>
              <a:rPr lang="en-US" b="1" dirty="0" smtClean="0"/>
              <a:t>a problem where humans and wildlife use the same water source.  May be through untreated water, poor disinfection, pipe breaks, leaks,  or groundwater contamination. </a:t>
            </a:r>
          </a:p>
          <a:p>
            <a:endParaRPr lang="en-US" dirty="0"/>
          </a:p>
        </p:txBody>
      </p:sp>
      <p:sp>
        <p:nvSpPr>
          <p:cNvPr id="4" name="Slide Number Placeholder 3"/>
          <p:cNvSpPr>
            <a:spLocks noGrp="1"/>
          </p:cNvSpPr>
          <p:nvPr>
            <p:ph type="sldNum" sz="quarter" idx="10"/>
          </p:nvPr>
        </p:nvSpPr>
        <p:spPr/>
        <p:txBody>
          <a:bodyPr/>
          <a:lstStyle/>
          <a:p>
            <a:fld id="{E889496E-64A2-4AC4-9519-6F3A40FF2ED1}" type="slidenum">
              <a:rPr lang="en-US" smtClean="0"/>
              <a:t>18</a:t>
            </a:fld>
            <a:endParaRPr lang="en-US"/>
          </a:p>
        </p:txBody>
      </p:sp>
    </p:spTree>
    <p:extLst>
      <p:ext uri="{BB962C8B-B14F-4D97-AF65-F5344CB8AC3E}">
        <p14:creationId xmlns:p14="http://schemas.microsoft.com/office/powerpoint/2010/main" val="482087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0675" y="457200"/>
            <a:ext cx="3048000" cy="1714500"/>
          </a:xfrm>
        </p:spPr>
      </p:sp>
      <p:sp>
        <p:nvSpPr>
          <p:cNvPr id="3" name="Notes Placeholder 2"/>
          <p:cNvSpPr>
            <a:spLocks noGrp="1"/>
          </p:cNvSpPr>
          <p:nvPr>
            <p:ph type="body" idx="1"/>
          </p:nvPr>
        </p:nvSpPr>
        <p:spPr>
          <a:xfrm>
            <a:off x="701674" y="2171700"/>
            <a:ext cx="5607685" cy="6427470"/>
          </a:xfrm>
        </p:spPr>
        <p:txBody>
          <a:bodyPr/>
          <a:lstStyle/>
          <a:p>
            <a:r>
              <a:rPr lang="en-US" sz="2000" dirty="0" smtClean="0"/>
              <a:t>        </a:t>
            </a:r>
            <a:br>
              <a:rPr lang="en-US" sz="2000" dirty="0" smtClean="0"/>
            </a:br>
            <a:r>
              <a:rPr lang="en-US" sz="3200" dirty="0" smtClean="0"/>
              <a:t>1.  a change in microbe populations in the intestines </a:t>
            </a:r>
            <a:r>
              <a:rPr lang="en-US" sz="3200" b="1" dirty="0" smtClean="0"/>
              <a:t>which is marked first by gastrointestinal distress.  This is because of something called competitive exclusion, and is where the unwanted microbe becomes so populous that it causes the other, helpful gut bacteria to die off.  </a:t>
            </a:r>
            <a:r>
              <a:rPr lang="en-US" sz="3200" dirty="0" smtClean="0"/>
              <a:t/>
            </a:r>
            <a:br>
              <a:rPr lang="en-US" sz="3200" dirty="0" smtClean="0"/>
            </a:br>
            <a:r>
              <a:rPr lang="en-US" sz="3200" dirty="0" smtClean="0"/>
              <a:t/>
            </a:r>
            <a:br>
              <a:rPr lang="en-US" sz="3200" dirty="0" smtClean="0"/>
            </a:br>
            <a:r>
              <a:rPr lang="en-US" sz="3200" dirty="0" smtClean="0"/>
              <a:t>2. sometimes followed by other more serious symptoms,</a:t>
            </a:r>
            <a:r>
              <a:rPr lang="en-US" sz="3200" baseline="0" dirty="0" smtClean="0"/>
              <a:t> </a:t>
            </a:r>
            <a:r>
              <a:rPr lang="en-US" sz="3200" b="1" baseline="0" dirty="0" smtClean="0"/>
              <a:t>such as major organ failure</a:t>
            </a:r>
            <a:r>
              <a:rPr lang="en-US" sz="3200" baseline="0" dirty="0" smtClean="0"/>
              <a:t>. </a:t>
            </a:r>
            <a:endParaRPr lang="en-US" sz="3200" dirty="0"/>
          </a:p>
        </p:txBody>
      </p:sp>
      <p:sp>
        <p:nvSpPr>
          <p:cNvPr id="4" name="Slide Number Placeholder 3"/>
          <p:cNvSpPr>
            <a:spLocks noGrp="1"/>
          </p:cNvSpPr>
          <p:nvPr>
            <p:ph type="sldNum" sz="quarter" idx="10"/>
          </p:nvPr>
        </p:nvSpPr>
        <p:spPr/>
        <p:txBody>
          <a:bodyPr/>
          <a:lstStyle/>
          <a:p>
            <a:fld id="{E889496E-64A2-4AC4-9519-6F3A40FF2ED1}" type="slidenum">
              <a:rPr lang="en-US" smtClean="0"/>
              <a:t>19</a:t>
            </a:fld>
            <a:endParaRPr lang="en-US"/>
          </a:p>
        </p:txBody>
      </p:sp>
    </p:spTree>
    <p:extLst>
      <p:ext uri="{BB962C8B-B14F-4D97-AF65-F5344CB8AC3E}">
        <p14:creationId xmlns:p14="http://schemas.microsoft.com/office/powerpoint/2010/main" val="30874247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381000"/>
            <a:ext cx="2470150" cy="1390650"/>
          </a:xfrm>
        </p:spPr>
      </p:sp>
      <p:sp>
        <p:nvSpPr>
          <p:cNvPr id="3" name="Notes Placeholder 2"/>
          <p:cNvSpPr>
            <a:spLocks noGrp="1"/>
          </p:cNvSpPr>
          <p:nvPr>
            <p:ph type="body" idx="1"/>
          </p:nvPr>
        </p:nvSpPr>
        <p:spPr>
          <a:xfrm>
            <a:off x="701040" y="1981200"/>
            <a:ext cx="5608320" cy="661797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smtClean="0"/>
              <a:t>People have become infected with </a:t>
            </a:r>
            <a:r>
              <a:rPr lang="en-US" sz="3200" i="1" dirty="0" smtClean="0">
                <a:solidFill>
                  <a:schemeClr val="accent3">
                    <a:lumMod val="50000"/>
                  </a:schemeClr>
                </a:solidFill>
              </a:rPr>
              <a:t>Giardia</a:t>
            </a:r>
            <a:r>
              <a:rPr lang="en-US" sz="3200" dirty="0" smtClean="0"/>
              <a:t> by drinking from untreated water, or from unintentionally swallowing water in recreational water.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3200" b="1" i="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3200" b="0" i="0" dirty="0" smtClean="0"/>
              <a:t>The photo on the left</a:t>
            </a:r>
            <a:r>
              <a:rPr lang="en-US" sz="3200" b="0" i="0" baseline="0" dirty="0" smtClean="0"/>
              <a:t> is of a </a:t>
            </a:r>
            <a:r>
              <a:rPr lang="en-US" sz="3200" b="0" i="1" baseline="0" dirty="0" smtClean="0"/>
              <a:t>Giardia </a:t>
            </a:r>
            <a:r>
              <a:rPr lang="en-US" sz="3200" b="0" i="0" dirty="0" smtClean="0"/>
              <a:t>cyst,</a:t>
            </a:r>
            <a:r>
              <a:rPr lang="en-US" sz="3200" b="0" i="0" baseline="0" dirty="0" smtClean="0"/>
              <a:t> while the one on the right is of a </a:t>
            </a:r>
            <a:r>
              <a:rPr lang="en-US" sz="3200" b="0" i="0" baseline="0" dirty="0" err="1" smtClean="0"/>
              <a:t>Trophozoite</a:t>
            </a:r>
            <a:r>
              <a:rPr lang="en-US" sz="3200" b="0" i="0" baseline="0" dirty="0" smtClean="0"/>
              <a:t>.  </a:t>
            </a:r>
            <a:r>
              <a:rPr lang="en-US" sz="3200" b="0" i="1" dirty="0" smtClean="0"/>
              <a:t>Giardia</a:t>
            </a:r>
            <a:r>
              <a:rPr lang="en-US" sz="3200" b="0" dirty="0" smtClean="0"/>
              <a:t> </a:t>
            </a:r>
            <a:r>
              <a:rPr lang="en-US" sz="3200" b="0" dirty="0" smtClean="0"/>
              <a:t>is protected by an outer shell that allows it to survive outside the body for long periods of time and makes it tolerant to chlorine disinfection. </a:t>
            </a:r>
            <a:endParaRPr lang="en-US" sz="3200" b="0" dirty="0"/>
          </a:p>
        </p:txBody>
      </p:sp>
      <p:sp>
        <p:nvSpPr>
          <p:cNvPr id="4" name="Slide Number Placeholder 3"/>
          <p:cNvSpPr>
            <a:spLocks noGrp="1"/>
          </p:cNvSpPr>
          <p:nvPr>
            <p:ph type="sldNum" sz="quarter" idx="10"/>
          </p:nvPr>
        </p:nvSpPr>
        <p:spPr/>
        <p:txBody>
          <a:bodyPr/>
          <a:lstStyle/>
          <a:p>
            <a:fld id="{E889496E-64A2-4AC4-9519-6F3A40FF2ED1}" type="slidenum">
              <a:rPr lang="en-US" smtClean="0"/>
              <a:t>20</a:t>
            </a:fld>
            <a:endParaRPr lang="en-US"/>
          </a:p>
        </p:txBody>
      </p:sp>
    </p:spTree>
    <p:extLst>
      <p:ext uri="{BB962C8B-B14F-4D97-AF65-F5344CB8AC3E}">
        <p14:creationId xmlns:p14="http://schemas.microsoft.com/office/powerpoint/2010/main" val="3642463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0850" y="304800"/>
            <a:ext cx="2011363" cy="1131888"/>
          </a:xfrm>
        </p:spPr>
      </p:sp>
      <p:sp>
        <p:nvSpPr>
          <p:cNvPr id="3" name="Notes Placeholder 2"/>
          <p:cNvSpPr>
            <a:spLocks noGrp="1"/>
          </p:cNvSpPr>
          <p:nvPr>
            <p:ph type="body" idx="1"/>
          </p:nvPr>
        </p:nvSpPr>
        <p:spPr>
          <a:xfrm>
            <a:off x="701040" y="1600200"/>
            <a:ext cx="5608320" cy="7467600"/>
          </a:xfrm>
        </p:spPr>
        <p:txBody>
          <a:bodyPr/>
          <a:lstStyle/>
          <a:p>
            <a:r>
              <a:rPr lang="en-US" sz="1700" b="1" dirty="0" smtClean="0"/>
              <a:t>A.   These cows may be </a:t>
            </a:r>
            <a:r>
              <a:rPr lang="en-US" sz="1700" b="1" baseline="0" dirty="0" smtClean="0"/>
              <a:t>a food source for many.  If there were an outbreak of disease, we would want to contain and minimize the negative effects.  </a:t>
            </a:r>
          </a:p>
          <a:p>
            <a:r>
              <a:rPr lang="en-US" sz="1700" b="1" baseline="0" dirty="0" smtClean="0"/>
              <a:t>B.  Tracing the food from source to table is an important step in being sure the food you eat is safe.  </a:t>
            </a:r>
          </a:p>
          <a:p>
            <a:r>
              <a:rPr lang="en-US" sz="1700" b="1" baseline="0" dirty="0" smtClean="0"/>
              <a:t>Take</a:t>
            </a:r>
            <a:r>
              <a:rPr lang="en-US" sz="1700" b="1" dirty="0" smtClean="0"/>
              <a:t> a moment to mentally </a:t>
            </a:r>
            <a:r>
              <a:rPr lang="en-US" sz="1700" b="1" baseline="0" dirty="0" smtClean="0"/>
              <a:t>list all the different steps needed to get lettuce for your salad from the field to your plate. (pause</a:t>
            </a:r>
            <a:r>
              <a:rPr lang="en-US" sz="1700" b="1" dirty="0" smtClean="0"/>
              <a:t> 15 seconds)</a:t>
            </a:r>
            <a:r>
              <a:rPr lang="en-US" sz="1700" b="1" baseline="0" dirty="0" smtClean="0"/>
              <a:t> </a:t>
            </a:r>
          </a:p>
          <a:p>
            <a:pPr marL="232943" indent="-232943">
              <a:buAutoNum type="arabicPeriod"/>
            </a:pPr>
            <a:r>
              <a:rPr lang="en-US" sz="1700" b="1" baseline="0" dirty="0" smtClean="0"/>
              <a:t>Harvester cuts lettuce from plant in crop field</a:t>
            </a:r>
          </a:p>
          <a:p>
            <a:pPr marL="232943" indent="-232943">
              <a:buAutoNum type="arabicPeriod"/>
            </a:pPr>
            <a:r>
              <a:rPr lang="en-US" sz="1700" b="1" baseline="0" dirty="0" smtClean="0"/>
              <a:t>Truck takes cut heads of lettuce to processing plant</a:t>
            </a:r>
          </a:p>
          <a:p>
            <a:pPr marL="232943" indent="-232943">
              <a:buAutoNum type="arabicPeriod"/>
            </a:pPr>
            <a:r>
              <a:rPr lang="en-US" sz="1700" b="1" baseline="0" dirty="0" smtClean="0"/>
              <a:t>Lettuce is washed, trimmed, packaged and stored for shipment.  All steps along the processing plant are possible sites for contamination.  </a:t>
            </a:r>
          </a:p>
          <a:p>
            <a:pPr marL="232943" indent="-232943">
              <a:buAutoNum type="arabicPeriod"/>
            </a:pPr>
            <a:r>
              <a:rPr lang="en-US" sz="1700" b="1" baseline="0" dirty="0" smtClean="0"/>
              <a:t>Truck delivers crates to grocery store. (Is it refrigerated?) </a:t>
            </a:r>
          </a:p>
          <a:p>
            <a:pPr marL="232943" indent="-232943">
              <a:buAutoNum type="arabicPeriod"/>
            </a:pPr>
            <a:r>
              <a:rPr lang="en-US" sz="1700" b="1" baseline="0" dirty="0" smtClean="0"/>
              <a:t>Produce worker uncrates and stocks lettuce on shelves in grocery store.  (Did the stocker wash their hands and are they disease-free?)</a:t>
            </a:r>
          </a:p>
          <a:p>
            <a:pPr marL="232943" indent="-232943">
              <a:buAutoNum type="arabicPeriod"/>
            </a:pPr>
            <a:r>
              <a:rPr lang="en-US" sz="1700" b="1" baseline="0" dirty="0" smtClean="0"/>
              <a:t>You put lettuce in your shopping basket.(Someone else may have picked up your head of lettuce before you did.)</a:t>
            </a:r>
          </a:p>
          <a:p>
            <a:pPr marL="232943" indent="-232943">
              <a:buAutoNum type="arabicPeriod"/>
            </a:pPr>
            <a:r>
              <a:rPr lang="en-US" sz="1700" b="1" baseline="0" dirty="0" smtClean="0"/>
              <a:t>Cashier scans lettuce.</a:t>
            </a:r>
          </a:p>
          <a:p>
            <a:pPr marL="232943" indent="-232943">
              <a:buAutoNum type="arabicPeriod"/>
            </a:pPr>
            <a:r>
              <a:rPr lang="en-US" sz="1700" b="1" baseline="0" dirty="0" smtClean="0"/>
              <a:t>Packer puts lettuce in bag.</a:t>
            </a:r>
          </a:p>
          <a:p>
            <a:pPr marL="232943" indent="-232943" defTabSz="931774">
              <a:buFontTx/>
              <a:buAutoNum type="arabicPeriod"/>
              <a:defRPr/>
            </a:pPr>
            <a:r>
              <a:rPr lang="en-US" sz="1700" b="1" baseline="0" dirty="0" smtClean="0"/>
              <a:t>You come home and make your salad. (Even individually wrapped lettuce may have germs are left on the packaging.   After</a:t>
            </a:r>
            <a:r>
              <a:rPr lang="en-US" sz="1700" b="1" dirty="0" smtClean="0"/>
              <a:t> you</a:t>
            </a:r>
            <a:r>
              <a:rPr lang="en-US" sz="1700" b="1" baseline="0" dirty="0" smtClean="0"/>
              <a:t> remove the lettuce from the packaging do you wash your lettuce with soap and water or a “vegetable wash” after you remove the packaging</a:t>
            </a:r>
            <a:r>
              <a:rPr lang="en-US" sz="1700" b="1" dirty="0" smtClean="0"/>
              <a:t>, and wash your hands again?</a:t>
            </a:r>
          </a:p>
          <a:p>
            <a:r>
              <a:rPr lang="en-US" sz="1700" b="1" baseline="0" dirty="0" smtClean="0"/>
              <a:t>  </a:t>
            </a:r>
            <a:endParaRPr lang="en-US" sz="1700" b="1"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3</a:t>
            </a:fld>
            <a:endParaRPr lang="en-US"/>
          </a:p>
        </p:txBody>
      </p:sp>
    </p:spTree>
    <p:extLst>
      <p:ext uri="{BB962C8B-B14F-4D97-AF65-F5344CB8AC3E}">
        <p14:creationId xmlns:p14="http://schemas.microsoft.com/office/powerpoint/2010/main" val="112592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304800"/>
            <a:ext cx="2363787" cy="1330325"/>
          </a:xfrm>
        </p:spPr>
      </p:sp>
      <p:sp>
        <p:nvSpPr>
          <p:cNvPr id="3" name="Notes Placeholder 2"/>
          <p:cNvSpPr>
            <a:spLocks noGrp="1"/>
          </p:cNvSpPr>
          <p:nvPr>
            <p:ph type="body" idx="1"/>
          </p:nvPr>
        </p:nvSpPr>
        <p:spPr>
          <a:xfrm>
            <a:off x="701040" y="1752600"/>
            <a:ext cx="5608320" cy="6846570"/>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000" i="1" dirty="0" smtClean="0">
                <a:solidFill>
                  <a:schemeClr val="accent3">
                    <a:lumMod val="50000"/>
                  </a:schemeClr>
                </a:solidFill>
              </a:rPr>
              <a:t>Salmonella </a:t>
            </a:r>
            <a:r>
              <a:rPr lang="en-US" sz="3000" dirty="0" smtClean="0"/>
              <a:t>gastrointestinal infections usually resolve in 5-7 days and most do not require treatment other than oral fluids.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30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3000" b="1" dirty="0" smtClean="0"/>
              <a:t>However, persons with severe diarrhea may require hospitalization and rehydration with intravenous fluids.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3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3000" dirty="0" smtClean="0"/>
              <a:t>In severe cases: prolonged diarrhea, high fever, bloodstream infection, esp. affects those who </a:t>
            </a:r>
            <a:r>
              <a:rPr lang="en-US" sz="3000" b="1" dirty="0" smtClean="0"/>
              <a:t>are immunocompromised, very young, or elder individuals.</a:t>
            </a:r>
          </a:p>
          <a:p>
            <a:endParaRPr lang="en-US" sz="3000" dirty="0"/>
          </a:p>
        </p:txBody>
      </p:sp>
      <p:sp>
        <p:nvSpPr>
          <p:cNvPr id="4" name="Slide Number Placeholder 3"/>
          <p:cNvSpPr>
            <a:spLocks noGrp="1"/>
          </p:cNvSpPr>
          <p:nvPr>
            <p:ph type="sldNum" sz="quarter" idx="10"/>
          </p:nvPr>
        </p:nvSpPr>
        <p:spPr/>
        <p:txBody>
          <a:bodyPr/>
          <a:lstStyle/>
          <a:p>
            <a:fld id="{E889496E-64A2-4AC4-9519-6F3A40FF2ED1}" type="slidenum">
              <a:rPr lang="en-US" smtClean="0"/>
              <a:t>21</a:t>
            </a:fld>
            <a:endParaRPr lang="en-US"/>
          </a:p>
        </p:txBody>
      </p:sp>
    </p:spTree>
    <p:extLst>
      <p:ext uri="{BB962C8B-B14F-4D97-AF65-F5344CB8AC3E}">
        <p14:creationId xmlns:p14="http://schemas.microsoft.com/office/powerpoint/2010/main" val="1508087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3400" y="457200"/>
            <a:ext cx="1355725" cy="763588"/>
          </a:xfrm>
        </p:spPr>
      </p:sp>
      <p:sp>
        <p:nvSpPr>
          <p:cNvPr id="3" name="Notes Placeholder 2"/>
          <p:cNvSpPr>
            <a:spLocks noGrp="1"/>
          </p:cNvSpPr>
          <p:nvPr>
            <p:ph type="body" idx="1"/>
          </p:nvPr>
        </p:nvSpPr>
        <p:spPr>
          <a:xfrm>
            <a:off x="701040" y="762000"/>
            <a:ext cx="5608320" cy="7837170"/>
          </a:xfrm>
        </p:spPr>
        <p:txBody>
          <a:bodyPr/>
          <a:lstStyle/>
          <a:p>
            <a:r>
              <a:rPr lang="en-US" sz="2800" i="1" dirty="0">
                <a:solidFill>
                  <a:schemeClr val="accent3">
                    <a:lumMod val="50000"/>
                  </a:schemeClr>
                </a:solidFill>
              </a:rPr>
              <a:t> </a:t>
            </a:r>
            <a:r>
              <a:rPr lang="en-US" sz="2800" i="1" dirty="0" smtClean="0">
                <a:solidFill>
                  <a:schemeClr val="accent3">
                    <a:lumMod val="50000"/>
                  </a:schemeClr>
                </a:solidFill>
              </a:rPr>
              <a:t>           (E. coli)</a:t>
            </a:r>
            <a:r>
              <a:rPr lang="en-US" sz="2800" dirty="0" smtClean="0">
                <a:solidFill>
                  <a:schemeClr val="accent3">
                    <a:lumMod val="50000"/>
                  </a:schemeClr>
                </a:solidFill>
              </a:rPr>
              <a:t> These </a:t>
            </a:r>
            <a:r>
              <a:rPr lang="en-US" sz="2800" dirty="0" smtClean="0"/>
              <a:t>bacteria </a:t>
            </a:r>
            <a:r>
              <a:rPr lang="en-US" sz="2800" b="1" dirty="0" smtClean="0"/>
              <a:t>normally</a:t>
            </a:r>
            <a:r>
              <a:rPr lang="en-US" sz="2800" dirty="0" smtClean="0"/>
              <a:t> live in the intestines of people and animals. </a:t>
            </a:r>
          </a:p>
          <a:p>
            <a:endParaRPr lang="en-US" sz="2800" dirty="0"/>
          </a:p>
          <a:p>
            <a:r>
              <a:rPr lang="en-US" sz="2800" b="1" dirty="0" smtClean="0"/>
              <a:t>Most</a:t>
            </a:r>
            <a:r>
              <a:rPr lang="en-US" sz="2800" dirty="0" smtClean="0"/>
              <a:t> </a:t>
            </a:r>
            <a:r>
              <a:rPr lang="en-US" sz="2800" i="1" dirty="0" smtClean="0"/>
              <a:t>E. coli</a:t>
            </a:r>
            <a:r>
              <a:rPr lang="en-US" sz="2800" dirty="0" smtClean="0"/>
              <a:t> are harmless and actually are an important part of a healthy human intestinal tract.   </a:t>
            </a:r>
          </a:p>
          <a:p>
            <a:r>
              <a:rPr lang="en-US" sz="2800" dirty="0"/>
              <a:t>*</a:t>
            </a:r>
            <a:r>
              <a:rPr lang="en-US" sz="2800" dirty="0" smtClean="0"/>
              <a:t>humans can only live 3 months without </a:t>
            </a:r>
            <a:r>
              <a:rPr lang="en-US" sz="2800" i="1" dirty="0" smtClean="0"/>
              <a:t>E. coli  </a:t>
            </a:r>
            <a:r>
              <a:rPr lang="en-US" sz="2800" dirty="0" smtClean="0"/>
              <a:t>in their intestines. </a:t>
            </a:r>
          </a:p>
          <a:p>
            <a:r>
              <a:rPr lang="en-US" sz="2800" dirty="0"/>
              <a:t>*</a:t>
            </a:r>
            <a:r>
              <a:rPr lang="en-US" sz="2800" dirty="0" smtClean="0"/>
              <a:t>E. coli help the body make Vitamin K, which is important for platelet production.  Without platelets, the blood will not clot effectively, and bleeding to death is possible.   </a:t>
            </a:r>
          </a:p>
          <a:p>
            <a:endParaRPr lang="en-US" sz="2800" b="1" dirty="0" smtClean="0"/>
          </a:p>
          <a:p>
            <a:r>
              <a:rPr lang="en-US" sz="2800" b="1" dirty="0" smtClean="0"/>
              <a:t>However, some </a:t>
            </a:r>
            <a:r>
              <a:rPr lang="en-US" sz="2800" b="1" i="1" dirty="0" smtClean="0"/>
              <a:t>E. coli </a:t>
            </a:r>
            <a:r>
              <a:rPr lang="en-US" sz="2800" b="1" dirty="0" smtClean="0"/>
              <a:t>are pathogenic, meaning they can cause illness, either diarrhea or illness when located outside of the intestinal tract</a:t>
            </a:r>
            <a:r>
              <a:rPr lang="en-US" sz="2800" dirty="0" smtClean="0"/>
              <a:t>.</a:t>
            </a:r>
          </a:p>
          <a:p>
            <a:endParaRPr lang="en-US" sz="2800" dirty="0" smtClean="0"/>
          </a:p>
        </p:txBody>
      </p:sp>
      <p:sp>
        <p:nvSpPr>
          <p:cNvPr id="4" name="Slide Number Placeholder 3"/>
          <p:cNvSpPr>
            <a:spLocks noGrp="1"/>
          </p:cNvSpPr>
          <p:nvPr>
            <p:ph type="sldNum" sz="quarter" idx="10"/>
          </p:nvPr>
        </p:nvSpPr>
        <p:spPr/>
        <p:txBody>
          <a:bodyPr/>
          <a:lstStyle/>
          <a:p>
            <a:fld id="{E889496E-64A2-4AC4-9519-6F3A40FF2ED1}" type="slidenum">
              <a:rPr lang="en-US" smtClean="0"/>
              <a:t>22</a:t>
            </a:fld>
            <a:endParaRPr lang="en-US"/>
          </a:p>
        </p:txBody>
      </p:sp>
    </p:spTree>
    <p:extLst>
      <p:ext uri="{BB962C8B-B14F-4D97-AF65-F5344CB8AC3E}">
        <p14:creationId xmlns:p14="http://schemas.microsoft.com/office/powerpoint/2010/main" val="39088785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
            <a:ext cx="2438400" cy="1371600"/>
          </a:xfrm>
        </p:spPr>
      </p:sp>
      <p:sp>
        <p:nvSpPr>
          <p:cNvPr id="3" name="Notes Placeholder 2"/>
          <p:cNvSpPr>
            <a:spLocks noGrp="1"/>
          </p:cNvSpPr>
          <p:nvPr>
            <p:ph type="body" idx="1"/>
          </p:nvPr>
        </p:nvSpPr>
        <p:spPr>
          <a:xfrm>
            <a:off x="701040" y="1676400"/>
            <a:ext cx="5608320" cy="6922770"/>
          </a:xfrm>
        </p:spPr>
        <p:txBody>
          <a:bodyPr/>
          <a:lstStyle/>
          <a:p>
            <a:r>
              <a:rPr lang="en-US" sz="2800" dirty="0" smtClean="0"/>
              <a:t>Bacteria enter the body through skin or mucous membranes (eyes, nose, or mouth), </a:t>
            </a:r>
            <a:r>
              <a:rPr lang="en-US" sz="2800" b="1" dirty="0" smtClean="0"/>
              <a:t>especially if the skin is broken from a cut or scratch. </a:t>
            </a:r>
          </a:p>
          <a:p>
            <a:r>
              <a:rPr lang="en-US" sz="2800" dirty="0" smtClean="0"/>
              <a:t>Recreational swimming in contaminated water can result in infection.</a:t>
            </a:r>
          </a:p>
          <a:p>
            <a:r>
              <a:rPr lang="en-US" sz="2800" dirty="0" smtClean="0"/>
              <a:t>Drinking contaminated water can also cause infection. </a:t>
            </a:r>
          </a:p>
          <a:p>
            <a:r>
              <a:rPr lang="en-US" sz="2800" b="1" dirty="0" smtClean="0"/>
              <a:t>…..Allow students to ponder the question posed….</a:t>
            </a:r>
          </a:p>
          <a:p>
            <a:endParaRPr lang="en-US" sz="2800" b="1" dirty="0"/>
          </a:p>
          <a:p>
            <a:r>
              <a:rPr lang="en-US" sz="2800" b="1" dirty="0" smtClean="0"/>
              <a:t>(Outbreaks of Leptospirosis are usually caused by exposure to contaminated water, such as floodwaters. Person to person transmission is rare.)</a:t>
            </a:r>
          </a:p>
          <a:p>
            <a:endParaRPr lang="en-US" sz="2800" dirty="0"/>
          </a:p>
        </p:txBody>
      </p:sp>
      <p:sp>
        <p:nvSpPr>
          <p:cNvPr id="4" name="Slide Number Placeholder 3"/>
          <p:cNvSpPr>
            <a:spLocks noGrp="1"/>
          </p:cNvSpPr>
          <p:nvPr>
            <p:ph type="sldNum" sz="quarter" idx="10"/>
          </p:nvPr>
        </p:nvSpPr>
        <p:spPr/>
        <p:txBody>
          <a:bodyPr/>
          <a:lstStyle/>
          <a:p>
            <a:fld id="{E889496E-64A2-4AC4-9519-6F3A40FF2ED1}" type="slidenum">
              <a:rPr lang="en-US" smtClean="0"/>
              <a:t>23</a:t>
            </a:fld>
            <a:endParaRPr lang="en-US"/>
          </a:p>
        </p:txBody>
      </p:sp>
    </p:spTree>
    <p:extLst>
      <p:ext uri="{BB962C8B-B14F-4D97-AF65-F5344CB8AC3E}">
        <p14:creationId xmlns:p14="http://schemas.microsoft.com/office/powerpoint/2010/main" val="58777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1" dirty="0" smtClean="0"/>
              <a:t>These are the sources I used for the preceding slides.</a:t>
            </a:r>
          </a:p>
          <a:p>
            <a:endParaRPr lang="en-US" dirty="0"/>
          </a:p>
        </p:txBody>
      </p:sp>
      <p:sp>
        <p:nvSpPr>
          <p:cNvPr id="4" name="Slide Number Placeholder 3"/>
          <p:cNvSpPr>
            <a:spLocks noGrp="1"/>
          </p:cNvSpPr>
          <p:nvPr>
            <p:ph type="sldNum" sz="quarter" idx="10"/>
          </p:nvPr>
        </p:nvSpPr>
        <p:spPr/>
        <p:txBody>
          <a:bodyPr/>
          <a:lstStyle/>
          <a:p>
            <a:fld id="{E889496E-64A2-4AC4-9519-6F3A40FF2ED1}" type="slidenum">
              <a:rPr lang="en-US" smtClean="0"/>
              <a:t>24</a:t>
            </a:fld>
            <a:endParaRPr lang="en-US"/>
          </a:p>
        </p:txBody>
      </p:sp>
    </p:spTree>
    <p:extLst>
      <p:ext uri="{BB962C8B-B14F-4D97-AF65-F5344CB8AC3E}">
        <p14:creationId xmlns:p14="http://schemas.microsoft.com/office/powerpoint/2010/main" val="3453881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9496E-64A2-4AC4-9519-6F3A40FF2ED1}" type="slidenum">
              <a:rPr lang="en-US" smtClean="0"/>
              <a:t>25</a:t>
            </a:fld>
            <a:endParaRPr lang="en-US"/>
          </a:p>
        </p:txBody>
      </p:sp>
    </p:spTree>
    <p:extLst>
      <p:ext uri="{BB962C8B-B14F-4D97-AF65-F5344CB8AC3E}">
        <p14:creationId xmlns:p14="http://schemas.microsoft.com/office/powerpoint/2010/main" val="3713292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9496E-64A2-4AC4-9519-6F3A40FF2ED1}" type="slidenum">
              <a:rPr lang="en-US" smtClean="0"/>
              <a:t>26</a:t>
            </a:fld>
            <a:endParaRPr lang="en-US"/>
          </a:p>
        </p:txBody>
      </p:sp>
    </p:spTree>
    <p:extLst>
      <p:ext uri="{BB962C8B-B14F-4D97-AF65-F5344CB8AC3E}">
        <p14:creationId xmlns:p14="http://schemas.microsoft.com/office/powerpoint/2010/main" val="1375376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9496E-64A2-4AC4-9519-6F3A40FF2ED1}" type="slidenum">
              <a:rPr lang="en-US" smtClean="0"/>
              <a:t>27</a:t>
            </a:fld>
            <a:endParaRPr lang="en-US"/>
          </a:p>
        </p:txBody>
      </p:sp>
    </p:spTree>
    <p:extLst>
      <p:ext uri="{BB962C8B-B14F-4D97-AF65-F5344CB8AC3E}">
        <p14:creationId xmlns:p14="http://schemas.microsoft.com/office/powerpoint/2010/main" val="513744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9496E-64A2-4AC4-9519-6F3A40FF2ED1}" type="slidenum">
              <a:rPr lang="en-US" smtClean="0"/>
              <a:t>28</a:t>
            </a:fld>
            <a:endParaRPr lang="en-US"/>
          </a:p>
        </p:txBody>
      </p:sp>
    </p:spTree>
    <p:extLst>
      <p:ext uri="{BB962C8B-B14F-4D97-AF65-F5344CB8AC3E}">
        <p14:creationId xmlns:p14="http://schemas.microsoft.com/office/powerpoint/2010/main" val="4215800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9496E-64A2-4AC4-9519-6F3A40FF2ED1}" type="slidenum">
              <a:rPr lang="en-US" smtClean="0"/>
              <a:t>29</a:t>
            </a:fld>
            <a:endParaRPr lang="en-US"/>
          </a:p>
        </p:txBody>
      </p:sp>
    </p:spTree>
    <p:extLst>
      <p:ext uri="{BB962C8B-B14F-4D97-AF65-F5344CB8AC3E}">
        <p14:creationId xmlns:p14="http://schemas.microsoft.com/office/powerpoint/2010/main" val="424630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9496E-64A2-4AC4-9519-6F3A40FF2ED1}" type="slidenum">
              <a:rPr lang="en-US" smtClean="0"/>
              <a:t>30</a:t>
            </a:fld>
            <a:endParaRPr lang="en-US"/>
          </a:p>
        </p:txBody>
      </p:sp>
    </p:spTree>
    <p:extLst>
      <p:ext uri="{BB962C8B-B14F-4D97-AF65-F5344CB8AC3E}">
        <p14:creationId xmlns:p14="http://schemas.microsoft.com/office/powerpoint/2010/main" val="18476992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Insert info into this PowerPoint from video.  Outline timeline of One Health development</a:t>
            </a:r>
            <a:r>
              <a:rPr lang="en-US" baseline="0" dirty="0" smtClean="0"/>
              <a:t> as two column notes….</a:t>
            </a:r>
          </a:p>
          <a:p>
            <a:endParaRPr lang="en-US" baseline="0" dirty="0" smtClean="0"/>
          </a:p>
          <a:p>
            <a:r>
              <a:rPr lang="en-US" dirty="0" smtClean="0"/>
              <a:t>1879-Trade</a:t>
            </a:r>
            <a:r>
              <a:rPr lang="en-US" baseline="0" dirty="0" smtClean="0"/>
              <a:t> disputes between U.S.(economically dependent on animal meat exports) and Britain </a:t>
            </a:r>
          </a:p>
          <a:p>
            <a:r>
              <a:rPr lang="en-US" baseline="0" dirty="0" smtClean="0"/>
              <a:t>          1. Dispute primarily due to two reasons </a:t>
            </a:r>
          </a:p>
          <a:p>
            <a:r>
              <a:rPr lang="en-US" baseline="0" dirty="0" smtClean="0"/>
              <a:t>               A.  Contagious bovine pleural pneumonia (cattle)</a:t>
            </a:r>
          </a:p>
          <a:p>
            <a:r>
              <a:rPr lang="en-US" baseline="0" dirty="0" smtClean="0"/>
              <a:t>               B.  Trichinosis (swine)</a:t>
            </a:r>
          </a:p>
          <a:p>
            <a:r>
              <a:rPr lang="en-US" baseline="0" dirty="0" smtClean="0"/>
              <a:t>          2.  Letter sent from Hon. Johnston to U.S. Surgeon General included an argument from Dr. Jon Shaw Billings:</a:t>
            </a:r>
          </a:p>
          <a:p>
            <a:r>
              <a:rPr lang="en-US" baseline="0" dirty="0" smtClean="0"/>
              <a:t>               a.  When diseases of animals interfere with safe food consumption by humans, it should </a:t>
            </a:r>
            <a:r>
              <a:rPr lang="en-US" baseline="0" smtClean="0"/>
              <a:t>be regulated.  </a:t>
            </a:r>
            <a:endParaRPr lang="en-US" dirty="0"/>
          </a:p>
        </p:txBody>
      </p:sp>
      <p:sp>
        <p:nvSpPr>
          <p:cNvPr id="4" name="Slide Number Placeholder 3"/>
          <p:cNvSpPr>
            <a:spLocks noGrp="1"/>
          </p:cNvSpPr>
          <p:nvPr>
            <p:ph type="sldNum" sz="quarter" idx="10"/>
          </p:nvPr>
        </p:nvSpPr>
        <p:spPr/>
        <p:txBody>
          <a:bodyPr/>
          <a:lstStyle/>
          <a:p>
            <a:fld id="{E889496E-64A2-4AC4-9519-6F3A40FF2ED1}" type="slidenum">
              <a:rPr lang="en-US" smtClean="0"/>
              <a:t>4</a:t>
            </a:fld>
            <a:endParaRPr lang="en-US"/>
          </a:p>
        </p:txBody>
      </p:sp>
    </p:spTree>
    <p:extLst>
      <p:ext uri="{BB962C8B-B14F-4D97-AF65-F5344CB8AC3E}">
        <p14:creationId xmlns:p14="http://schemas.microsoft.com/office/powerpoint/2010/main" val="12508495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9496E-64A2-4AC4-9519-6F3A40FF2ED1}" type="slidenum">
              <a:rPr lang="en-US" smtClean="0"/>
              <a:t>31</a:t>
            </a:fld>
            <a:endParaRPr lang="en-US"/>
          </a:p>
        </p:txBody>
      </p:sp>
    </p:spTree>
    <p:extLst>
      <p:ext uri="{BB962C8B-B14F-4D97-AF65-F5344CB8AC3E}">
        <p14:creationId xmlns:p14="http://schemas.microsoft.com/office/powerpoint/2010/main" val="8125528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9496E-64A2-4AC4-9519-6F3A40FF2ED1}" type="slidenum">
              <a:rPr lang="en-US" smtClean="0"/>
              <a:t>32</a:t>
            </a:fld>
            <a:endParaRPr lang="en-US"/>
          </a:p>
        </p:txBody>
      </p:sp>
    </p:spTree>
    <p:extLst>
      <p:ext uri="{BB962C8B-B14F-4D97-AF65-F5344CB8AC3E}">
        <p14:creationId xmlns:p14="http://schemas.microsoft.com/office/powerpoint/2010/main" val="1381053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9400" y="533400"/>
            <a:ext cx="2641600" cy="1485900"/>
          </a:xfrm>
        </p:spPr>
      </p:sp>
      <p:sp>
        <p:nvSpPr>
          <p:cNvPr id="3" name="Notes Placeholder 2"/>
          <p:cNvSpPr>
            <a:spLocks noGrp="1"/>
          </p:cNvSpPr>
          <p:nvPr>
            <p:ph type="body" idx="1"/>
          </p:nvPr>
        </p:nvSpPr>
        <p:spPr>
          <a:xfrm>
            <a:off x="701040" y="2209800"/>
            <a:ext cx="5608320" cy="6389370"/>
          </a:xfrm>
        </p:spPr>
        <p:txBody>
          <a:bodyPr>
            <a:normAutofit/>
          </a:bodyPr>
          <a:lstStyle/>
          <a:p>
            <a:r>
              <a:rPr lang="en-US" sz="2000" dirty="0" smtClean="0"/>
              <a:t>Most hand sanitizers are good when you cannot wash hands with soap and water,</a:t>
            </a:r>
            <a:r>
              <a:rPr lang="en-US" sz="2000" baseline="0" dirty="0" smtClean="0"/>
              <a:t> but not in preventing the spread of Norovirus, a type of flu,</a:t>
            </a:r>
            <a:r>
              <a:rPr lang="en-US" sz="2000" dirty="0" smtClean="0"/>
              <a:t> or in killing bacterial spores or protozoan cysts.</a:t>
            </a:r>
          </a:p>
          <a:p>
            <a:endParaRPr lang="en-US" sz="2000" dirty="0"/>
          </a:p>
          <a:p>
            <a:r>
              <a:rPr lang="en-US" sz="2000" dirty="0" smtClean="0"/>
              <a:t>Antibacterial </a:t>
            </a:r>
            <a:r>
              <a:rPr lang="en-US" sz="2000" dirty="0"/>
              <a:t>s</a:t>
            </a:r>
            <a:r>
              <a:rPr lang="en-US" sz="2000" dirty="0" smtClean="0"/>
              <a:t>oaps are being criticized by many health professionals.  The ingredients may just make  bacteria stronger, and promote bacterial resistance to antibiotics.  </a:t>
            </a:r>
            <a:endParaRPr lang="en-US" sz="2000" dirty="0"/>
          </a:p>
          <a:p>
            <a:endParaRPr lang="en-US" sz="2000" dirty="0" smtClean="0"/>
          </a:p>
          <a:p>
            <a:r>
              <a:rPr lang="en-US" sz="2000" dirty="0" smtClean="0"/>
              <a:t>Doctors used to routinely prescribe antibiotics to patients just in case an illness was bacterial.  </a:t>
            </a:r>
          </a:p>
          <a:p>
            <a:endParaRPr lang="en-US" sz="2000" dirty="0"/>
          </a:p>
          <a:p>
            <a:r>
              <a:rPr lang="en-US" sz="2000" dirty="0" smtClean="0"/>
              <a:t>Now, doctors check to see if </a:t>
            </a:r>
            <a:r>
              <a:rPr lang="en-US" sz="2000" dirty="0"/>
              <a:t> </a:t>
            </a:r>
            <a:r>
              <a:rPr lang="en-US" sz="2000" dirty="0" smtClean="0"/>
              <a:t>the illness is viral, and should just be allowed to run its course.  </a:t>
            </a:r>
          </a:p>
          <a:p>
            <a:endParaRPr lang="en-US" sz="2000" dirty="0"/>
          </a:p>
          <a:p>
            <a:r>
              <a:rPr lang="en-US" sz="2000" dirty="0" smtClean="0"/>
              <a:t>This lowers the amount of antibiotics in the environment to a minimum, and possibly reduce the chances of a bacteria developing an antibiotic resistance.   </a:t>
            </a:r>
            <a:endParaRPr lang="en-US" sz="2000"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33</a:t>
            </a:fld>
            <a:endParaRPr lang="en-US"/>
          </a:p>
        </p:txBody>
      </p:sp>
    </p:spTree>
    <p:extLst>
      <p:ext uri="{BB962C8B-B14F-4D97-AF65-F5344CB8AC3E}">
        <p14:creationId xmlns:p14="http://schemas.microsoft.com/office/powerpoint/2010/main" val="34507213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563" y="73025"/>
            <a:ext cx="2982912" cy="1679575"/>
          </a:xfrm>
        </p:spPr>
      </p:sp>
      <p:sp>
        <p:nvSpPr>
          <p:cNvPr id="3" name="Notes Placeholder 2"/>
          <p:cNvSpPr>
            <a:spLocks noGrp="1"/>
          </p:cNvSpPr>
          <p:nvPr>
            <p:ph type="body" idx="1"/>
          </p:nvPr>
        </p:nvSpPr>
        <p:spPr>
          <a:xfrm>
            <a:off x="701040" y="1981200"/>
            <a:ext cx="5608320" cy="6617970"/>
          </a:xfrm>
        </p:spPr>
        <p:txBody>
          <a:bodyPr/>
          <a:lstStyle/>
          <a:p>
            <a:r>
              <a:rPr lang="en-US" sz="2000" dirty="0" smtClean="0"/>
              <a:t>Walkable</a:t>
            </a:r>
            <a:r>
              <a:rPr lang="en-US" sz="2000" baseline="0" dirty="0" smtClean="0"/>
              <a:t> communities-encourage us to walk and bike rather than use cars.</a:t>
            </a:r>
          </a:p>
          <a:p>
            <a:endParaRPr lang="en-US" sz="2000" baseline="0" dirty="0" smtClean="0"/>
          </a:p>
          <a:p>
            <a:r>
              <a:rPr lang="en-US" sz="2000" dirty="0" smtClean="0"/>
              <a:t>Built environment-The</a:t>
            </a:r>
            <a:r>
              <a:rPr lang="en-US" sz="2000" baseline="0" dirty="0" smtClean="0"/>
              <a:t> physical layout of </a:t>
            </a:r>
            <a:r>
              <a:rPr lang="en-US" sz="2000" dirty="0" smtClean="0"/>
              <a:t>our cities with buildings</a:t>
            </a:r>
            <a:r>
              <a:rPr lang="en-US" sz="2000" baseline="0" dirty="0" smtClean="0"/>
              <a:t> can encourage us to have a healthy lifestyle.</a:t>
            </a:r>
          </a:p>
          <a:p>
            <a:endParaRPr lang="en-US" sz="2000" baseline="0" dirty="0" smtClean="0"/>
          </a:p>
          <a:p>
            <a:r>
              <a:rPr lang="en-US" sz="2000" baseline="0" dirty="0" smtClean="0"/>
              <a:t>Community gardens-help us help us look at food personally, and decide whether we want to add bug sprays or other chemicals to our foods.  </a:t>
            </a:r>
          </a:p>
          <a:p>
            <a:r>
              <a:rPr lang="en-US" sz="2000" baseline="0" dirty="0" smtClean="0"/>
              <a:t> </a:t>
            </a:r>
          </a:p>
          <a:p>
            <a:r>
              <a:rPr lang="en-US" sz="2000" baseline="0" dirty="0" smtClean="0"/>
              <a:t>Physical activity-One Health encourages people to get plenty of exercise to increase your heart rate and stay healthy. </a:t>
            </a:r>
          </a:p>
          <a:p>
            <a:endParaRPr lang="en-US" sz="2000" baseline="0" dirty="0" smtClean="0"/>
          </a:p>
          <a:p>
            <a:r>
              <a:rPr lang="en-US" sz="2000" baseline="0" dirty="0" smtClean="0"/>
              <a:t>Nutrition-Read the labels and choose what foods and drink are best for you.   </a:t>
            </a:r>
          </a:p>
          <a:p>
            <a:r>
              <a:rPr lang="en-US" sz="2000" baseline="0" dirty="0" smtClean="0"/>
              <a:t> </a:t>
            </a:r>
            <a:endParaRPr lang="en-US" sz="2000" dirty="0" smtClean="0"/>
          </a:p>
        </p:txBody>
      </p:sp>
      <p:sp>
        <p:nvSpPr>
          <p:cNvPr id="4" name="Slide Number Placeholder 3"/>
          <p:cNvSpPr>
            <a:spLocks noGrp="1"/>
          </p:cNvSpPr>
          <p:nvPr>
            <p:ph type="sldNum" sz="quarter" idx="10"/>
          </p:nvPr>
        </p:nvSpPr>
        <p:spPr/>
        <p:txBody>
          <a:bodyPr/>
          <a:lstStyle/>
          <a:p>
            <a:fld id="{B023F03C-5BFF-4402-A0F9-F72BA7B40457}" type="slidenum">
              <a:rPr lang="en-US" smtClean="0"/>
              <a:pPr/>
              <a:t>34</a:t>
            </a:fld>
            <a:endParaRPr lang="en-US"/>
          </a:p>
        </p:txBody>
      </p:sp>
    </p:spTree>
    <p:extLst>
      <p:ext uri="{BB962C8B-B14F-4D97-AF65-F5344CB8AC3E}">
        <p14:creationId xmlns:p14="http://schemas.microsoft.com/office/powerpoint/2010/main" val="16568025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9496E-64A2-4AC4-9519-6F3A40FF2ED1}" type="slidenum">
              <a:rPr lang="en-US" smtClean="0"/>
              <a:t>35</a:t>
            </a:fld>
            <a:endParaRPr lang="en-US"/>
          </a:p>
        </p:txBody>
      </p:sp>
    </p:spTree>
    <p:extLst>
      <p:ext uri="{BB962C8B-B14F-4D97-AF65-F5344CB8AC3E}">
        <p14:creationId xmlns:p14="http://schemas.microsoft.com/office/powerpoint/2010/main" val="2885246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89496E-64A2-4AC4-9519-6F3A40FF2ED1}" type="slidenum">
              <a:rPr lang="en-US" smtClean="0"/>
              <a:t>37</a:t>
            </a:fld>
            <a:endParaRPr lang="en-US"/>
          </a:p>
        </p:txBody>
      </p:sp>
    </p:spTree>
    <p:extLst>
      <p:ext uri="{BB962C8B-B14F-4D97-AF65-F5344CB8AC3E}">
        <p14:creationId xmlns:p14="http://schemas.microsoft.com/office/powerpoint/2010/main" val="1175044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89496E-64A2-4AC4-9519-6F3A40FF2ED1}" type="slidenum">
              <a:rPr lang="en-US" smtClean="0"/>
              <a:t>38</a:t>
            </a:fld>
            <a:endParaRPr lang="en-US"/>
          </a:p>
        </p:txBody>
      </p:sp>
    </p:spTree>
    <p:extLst>
      <p:ext uri="{BB962C8B-B14F-4D97-AF65-F5344CB8AC3E}">
        <p14:creationId xmlns:p14="http://schemas.microsoft.com/office/powerpoint/2010/main" val="23957618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http://www.whatispublichealth.org/careers/pfizerguide/nutritionist.pdf</a:t>
            </a:r>
          </a:p>
          <a:p>
            <a:endParaRPr lang="en-US" dirty="0" smtClean="0"/>
          </a:p>
          <a:p>
            <a:endParaRPr lang="en-US" dirty="0" smtClean="0"/>
          </a:p>
          <a:p>
            <a:endParaRPr lang="en-US" dirty="0" smtClean="0"/>
          </a:p>
          <a:p>
            <a:r>
              <a:rPr lang="en-US" dirty="0" smtClean="0"/>
              <a:t>http://www.utexas.edu/lbj/sites/default/files/file/careers/APSIA%20-%20PUBLIC%20HEALTH%20&amp;%20NUTRITION.pdf</a:t>
            </a:r>
            <a:endParaRPr lang="en-US" dirty="0"/>
          </a:p>
        </p:txBody>
      </p:sp>
      <p:sp>
        <p:nvSpPr>
          <p:cNvPr id="4" name="Slide Number Placeholder 3"/>
          <p:cNvSpPr>
            <a:spLocks noGrp="1"/>
          </p:cNvSpPr>
          <p:nvPr>
            <p:ph type="sldNum" sz="quarter" idx="10"/>
          </p:nvPr>
        </p:nvSpPr>
        <p:spPr/>
        <p:txBody>
          <a:bodyPr/>
          <a:lstStyle/>
          <a:p>
            <a:fld id="{B786BC1E-274D-4614-B2EA-A7475238D399}" type="slidenum">
              <a:rPr lang="en-US" smtClean="0"/>
              <a:t>39</a:t>
            </a:fld>
            <a:endParaRPr lang="en-US"/>
          </a:p>
        </p:txBody>
      </p:sp>
    </p:spTree>
    <p:extLst>
      <p:ext uri="{BB962C8B-B14F-4D97-AF65-F5344CB8AC3E}">
        <p14:creationId xmlns:p14="http://schemas.microsoft.com/office/powerpoint/2010/main" val="3051360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40</a:t>
            </a:fld>
            <a:endParaRPr lang="en-US"/>
          </a:p>
        </p:txBody>
      </p:sp>
    </p:spTree>
    <p:extLst>
      <p:ext uri="{BB962C8B-B14F-4D97-AF65-F5344CB8AC3E}">
        <p14:creationId xmlns:p14="http://schemas.microsoft.com/office/powerpoint/2010/main" val="13652897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0" smtClean="0"/>
              <a:t>Give educationplanner.org </a:t>
            </a:r>
            <a:r>
              <a:rPr lang="en-US" sz="4000" dirty="0" smtClean="0"/>
              <a:t>website for </a:t>
            </a:r>
            <a:r>
              <a:rPr lang="en-US" sz="4000" smtClean="0"/>
              <a:t>career exploration</a:t>
            </a:r>
            <a:endParaRPr lang="en-US" sz="4000" dirty="0"/>
          </a:p>
        </p:txBody>
      </p:sp>
      <p:sp>
        <p:nvSpPr>
          <p:cNvPr id="4" name="Slide Number Placeholder 3"/>
          <p:cNvSpPr>
            <a:spLocks noGrp="1"/>
          </p:cNvSpPr>
          <p:nvPr>
            <p:ph type="sldNum" sz="quarter" idx="10"/>
          </p:nvPr>
        </p:nvSpPr>
        <p:spPr/>
        <p:txBody>
          <a:bodyPr/>
          <a:lstStyle/>
          <a:p>
            <a:fld id="{E889496E-64A2-4AC4-9519-6F3A40FF2ED1}" type="slidenum">
              <a:rPr lang="en-US" smtClean="0"/>
              <a:t>41</a:t>
            </a:fld>
            <a:endParaRPr lang="en-US"/>
          </a:p>
        </p:txBody>
      </p:sp>
    </p:spTree>
    <p:extLst>
      <p:ext uri="{BB962C8B-B14F-4D97-AF65-F5344CB8AC3E}">
        <p14:creationId xmlns:p14="http://schemas.microsoft.com/office/powerpoint/2010/main" val="305939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533400"/>
            <a:ext cx="2844800" cy="1600200"/>
          </a:xfrm>
        </p:spPr>
      </p:sp>
      <p:sp>
        <p:nvSpPr>
          <p:cNvPr id="3" name="Notes Placeholder 2"/>
          <p:cNvSpPr>
            <a:spLocks noGrp="1"/>
          </p:cNvSpPr>
          <p:nvPr>
            <p:ph type="body" idx="1"/>
          </p:nvPr>
        </p:nvSpPr>
        <p:spPr>
          <a:xfrm>
            <a:off x="701040" y="2286000"/>
            <a:ext cx="5608320" cy="6313170"/>
          </a:xfrm>
        </p:spPr>
        <p:txBody>
          <a:bodyPr/>
          <a:lstStyle/>
          <a:p>
            <a:r>
              <a:rPr lang="en-US" sz="2000" b="1" baseline="0" dirty="0" smtClean="0"/>
              <a:t>The environment has freely moving  air and water.  What is in one water source becomes part of all water sources because of the water cycle.  Water picks up dissolved particles in the soil and carries it from one place to another, particularly during storm events when extra water falling as rain can contaminate our source of drinking water.  </a:t>
            </a:r>
          </a:p>
          <a:p>
            <a:endParaRPr lang="en-US" sz="2000" b="1" baseline="0" dirty="0" smtClean="0"/>
          </a:p>
          <a:p>
            <a:r>
              <a:rPr lang="en-US" sz="2000" b="1" dirty="0" smtClean="0"/>
              <a:t>The human animal bond is a strong one.  However, when </a:t>
            </a:r>
            <a:r>
              <a:rPr lang="en-US" sz="2000" b="1" baseline="0" dirty="0" smtClean="0"/>
              <a:t>we interact with animals and other people, we share good memories </a:t>
            </a:r>
            <a:r>
              <a:rPr lang="en-US" sz="2000" b="1" dirty="0" smtClean="0"/>
              <a:t>and hugs.</a:t>
            </a:r>
            <a:endParaRPr lang="en-US" sz="2000" b="1" baseline="0" dirty="0" smtClean="0"/>
          </a:p>
          <a:p>
            <a:endParaRPr lang="en-US" sz="2000" b="1" dirty="0"/>
          </a:p>
          <a:p>
            <a:r>
              <a:rPr lang="en-US" sz="2000" b="1" baseline="0" dirty="0" smtClean="0"/>
              <a:t>We might also share germs or chemicals that sometimes make us sick.   </a:t>
            </a:r>
            <a:endParaRPr lang="en-US" sz="2000" b="1"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5</a:t>
            </a:fld>
            <a:endParaRPr lang="en-US"/>
          </a:p>
        </p:txBody>
      </p:sp>
    </p:spTree>
    <p:extLst>
      <p:ext uri="{BB962C8B-B14F-4D97-AF65-F5344CB8AC3E}">
        <p14:creationId xmlns:p14="http://schemas.microsoft.com/office/powerpoint/2010/main" val="2338003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381000"/>
            <a:ext cx="2438400" cy="1371600"/>
          </a:xfrm>
        </p:spPr>
      </p:sp>
      <p:sp>
        <p:nvSpPr>
          <p:cNvPr id="3" name="Notes Placeholder 2"/>
          <p:cNvSpPr>
            <a:spLocks noGrp="1"/>
          </p:cNvSpPr>
          <p:nvPr>
            <p:ph type="body" idx="1"/>
          </p:nvPr>
        </p:nvSpPr>
        <p:spPr>
          <a:xfrm>
            <a:off x="701040" y="1981200"/>
            <a:ext cx="5608320" cy="6617970"/>
          </a:xfrm>
        </p:spPr>
        <p:txBody>
          <a:bodyPr>
            <a:normAutofit/>
          </a:bodyPr>
          <a:lstStyle/>
          <a:p>
            <a:r>
              <a:rPr lang="en-US" sz="2000" b="1" dirty="0" smtClean="0"/>
              <a:t>At One Health, we look at global trade and travel.  </a:t>
            </a:r>
          </a:p>
          <a:p>
            <a:endParaRPr lang="en-US" sz="2000" b="1" dirty="0"/>
          </a:p>
          <a:p>
            <a:r>
              <a:rPr lang="en-US" sz="2000" b="1" dirty="0" smtClean="0"/>
              <a:t>Not all our food</a:t>
            </a:r>
            <a:r>
              <a:rPr lang="en-US" sz="2000" b="1" baseline="0" dirty="0" smtClean="0"/>
              <a:t> is local.  When our food and drink is not raised locally, it is shipped from other parts of the U.S. , and the world.  </a:t>
            </a:r>
          </a:p>
          <a:p>
            <a:endParaRPr lang="en-US" sz="2000" b="1" dirty="0"/>
          </a:p>
          <a:p>
            <a:r>
              <a:rPr lang="en-US" sz="2000" b="1" baseline="0" dirty="0" smtClean="0"/>
              <a:t>Where do we buy our grapes or apples in winter?     </a:t>
            </a:r>
          </a:p>
          <a:p>
            <a:endParaRPr lang="en-US" sz="2000" b="1" dirty="0"/>
          </a:p>
          <a:p>
            <a:r>
              <a:rPr lang="en-US" sz="2000" b="1" baseline="0" dirty="0" smtClean="0"/>
              <a:t>Do you think you or your parents could face the day without morning coffee?  Coffee is usually shipped year round from a country outside the U.S.   </a:t>
            </a:r>
          </a:p>
          <a:p>
            <a:endParaRPr lang="en-US" baseline="0" dirty="0" smtClean="0"/>
          </a:p>
          <a:p>
            <a:r>
              <a:rPr lang="en-US" dirty="0" smtClean="0"/>
              <a:t>Photo credits: Windows</a:t>
            </a:r>
            <a:r>
              <a:rPr lang="en-US" baseline="0" dirty="0" smtClean="0"/>
              <a:t> sample pictures, Joni Teeter, USEPA Region 8</a:t>
            </a:r>
          </a:p>
          <a:p>
            <a:pPr>
              <a:buFont typeface="Arial" pitchFamily="34" charset="0"/>
              <a:buChar char="•"/>
            </a:pPr>
            <a:r>
              <a:rPr lang="en-US" baseline="0" dirty="0" smtClean="0"/>
              <a:t>Exotic pets, global trade, travel; diseases transmitted over a wider area with greater speed</a:t>
            </a:r>
            <a:endParaRPr lang="en-US"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6</a:t>
            </a:fld>
            <a:endParaRPr lang="en-US" dirty="0"/>
          </a:p>
        </p:txBody>
      </p:sp>
    </p:spTree>
    <p:extLst>
      <p:ext uri="{BB962C8B-B14F-4D97-AF65-F5344CB8AC3E}">
        <p14:creationId xmlns:p14="http://schemas.microsoft.com/office/powerpoint/2010/main" val="1992142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Quality-C</a:t>
            </a:r>
            <a:r>
              <a:rPr lang="en-US" baseline="0" dirty="0" smtClean="0"/>
              <a:t>ar and industry emission standards established by the govt. must be monitored.  We have to be made aware of indoor pollutants which affect our health.  Old buildings go through renovations to remove asbestos, and defective ventilation systems.   </a:t>
            </a:r>
          </a:p>
          <a:p>
            <a:r>
              <a:rPr lang="en-US" baseline="0" dirty="0" smtClean="0"/>
              <a:t>Water quality- the water we drink, and the water we play in, are tested to keep us safe, and agencies warn us of risks, should any arise.  </a:t>
            </a:r>
          </a:p>
          <a:p>
            <a:r>
              <a:rPr lang="en-US" baseline="0" dirty="0" smtClean="0"/>
              <a:t>Solid waste-After our trash is picked up at our house, it is important that wastes not leak into water sources.  The city, and state agencies help keep us safe.    </a:t>
            </a:r>
          </a:p>
          <a:p>
            <a:r>
              <a:rPr lang="en-US" baseline="0" dirty="0" smtClean="0"/>
              <a:t>Food safety- Our Govt. inspects foods, and establishes food safety standards.  One Health Kansas educates the public about health risks.   </a:t>
            </a:r>
            <a:endParaRPr lang="en-US"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7</a:t>
            </a:fld>
            <a:endParaRPr lang="en-US"/>
          </a:p>
        </p:txBody>
      </p:sp>
    </p:spTree>
    <p:extLst>
      <p:ext uri="{BB962C8B-B14F-4D97-AF65-F5344CB8AC3E}">
        <p14:creationId xmlns:p14="http://schemas.microsoft.com/office/powerpoint/2010/main" val="892604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79758-7911-42AC-82DB-CF9D8670B322}" type="slidenum">
              <a:rPr lang="en-US" smtClean="0"/>
              <a:t>8</a:t>
            </a:fld>
            <a:endParaRPr lang="en-US"/>
          </a:p>
        </p:txBody>
      </p:sp>
    </p:spTree>
    <p:extLst>
      <p:ext uri="{BB962C8B-B14F-4D97-AF65-F5344CB8AC3E}">
        <p14:creationId xmlns:p14="http://schemas.microsoft.com/office/powerpoint/2010/main" val="4130728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65138" y="381000"/>
            <a:ext cx="1890712" cy="1063625"/>
          </a:xfrm>
        </p:spPr>
      </p:sp>
      <p:sp>
        <p:nvSpPr>
          <p:cNvPr id="3" name="Notes Placeholder 2"/>
          <p:cNvSpPr>
            <a:spLocks noGrp="1"/>
          </p:cNvSpPr>
          <p:nvPr>
            <p:ph type="body" idx="1"/>
          </p:nvPr>
        </p:nvSpPr>
        <p:spPr>
          <a:xfrm>
            <a:off x="701040" y="1600200"/>
            <a:ext cx="5608320" cy="9814560"/>
          </a:xfrm>
        </p:spPr>
        <p:txBody>
          <a:bodyPr/>
          <a:lstStyle/>
          <a:p>
            <a:r>
              <a:rPr lang="en-US" sz="2000" b="1" dirty="0" smtClean="0"/>
              <a:t>Pets</a:t>
            </a:r>
            <a:r>
              <a:rPr lang="en-US" sz="2000" b="1" baseline="0" dirty="0" smtClean="0"/>
              <a:t> make all our lives richer, better. </a:t>
            </a:r>
          </a:p>
          <a:p>
            <a:endParaRPr lang="en-US" sz="2000" b="1" dirty="0"/>
          </a:p>
          <a:p>
            <a:r>
              <a:rPr lang="en-US" sz="2000" b="1" baseline="0" dirty="0" smtClean="0"/>
              <a:t>When our pets need a walk, we exercise too.  </a:t>
            </a:r>
          </a:p>
          <a:p>
            <a:endParaRPr lang="en-US" sz="2000" b="1" dirty="0"/>
          </a:p>
          <a:p>
            <a:r>
              <a:rPr lang="en-US" sz="2000" b="1" baseline="0" dirty="0" smtClean="0"/>
              <a:t>Sometimes pets can lower blood pressure(maybe it’s because we’re exercising more).  Many owners state that their pets have a calming influence.</a:t>
            </a:r>
          </a:p>
          <a:p>
            <a:endParaRPr lang="en-US" sz="2000" b="1" dirty="0"/>
          </a:p>
          <a:p>
            <a:r>
              <a:rPr lang="en-US" sz="2000" b="1" baseline="0" dirty="0" smtClean="0"/>
              <a:t>Service animals can be trained to help people who are disabled live more independently.  </a:t>
            </a:r>
          </a:p>
          <a:p>
            <a:endParaRPr lang="en-US" sz="2000" b="1" baseline="0" dirty="0" smtClean="0"/>
          </a:p>
          <a:p>
            <a:r>
              <a:rPr lang="en-US" sz="2000" b="1" baseline="0" dirty="0" smtClean="0"/>
              <a:t>When we are separated from our pets by natural disaster(like flood, tornado, hurricane) KSSART is an organization that helps locate and reunite us with our pets.  </a:t>
            </a:r>
            <a:endParaRPr lang="en-US" sz="2000" b="1" dirty="0"/>
          </a:p>
        </p:txBody>
      </p:sp>
      <p:sp>
        <p:nvSpPr>
          <p:cNvPr id="4" name="Slide Number Placeholder 3"/>
          <p:cNvSpPr>
            <a:spLocks noGrp="1"/>
          </p:cNvSpPr>
          <p:nvPr>
            <p:ph type="sldNum" sz="quarter" idx="10"/>
          </p:nvPr>
        </p:nvSpPr>
        <p:spPr/>
        <p:txBody>
          <a:bodyPr/>
          <a:lstStyle/>
          <a:p>
            <a:fld id="{F5A79758-7911-42AC-82DB-CF9D8670B322}" type="slidenum">
              <a:rPr lang="en-US" smtClean="0"/>
              <a:t>9</a:t>
            </a:fld>
            <a:endParaRPr lang="en-US"/>
          </a:p>
        </p:txBody>
      </p:sp>
    </p:spTree>
    <p:extLst>
      <p:ext uri="{BB962C8B-B14F-4D97-AF65-F5344CB8AC3E}">
        <p14:creationId xmlns:p14="http://schemas.microsoft.com/office/powerpoint/2010/main" val="236121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0400" y="381000"/>
            <a:ext cx="1422400" cy="800100"/>
          </a:xfrm>
        </p:spPr>
      </p:sp>
      <p:sp>
        <p:nvSpPr>
          <p:cNvPr id="3" name="Notes Placeholder 2"/>
          <p:cNvSpPr>
            <a:spLocks noGrp="1"/>
          </p:cNvSpPr>
          <p:nvPr>
            <p:ph type="body" idx="1"/>
          </p:nvPr>
        </p:nvSpPr>
        <p:spPr>
          <a:xfrm>
            <a:off x="701040" y="1447800"/>
            <a:ext cx="5608320" cy="7151370"/>
          </a:xfrm>
        </p:spPr>
        <p:txBody>
          <a:bodyPr/>
          <a:lstStyle/>
          <a:p>
            <a:r>
              <a:rPr lang="en-US" sz="2000" b="1" dirty="0" smtClean="0"/>
              <a:t>Some diseases give us symptoms</a:t>
            </a:r>
            <a:r>
              <a:rPr lang="en-US" sz="2000" b="1" baseline="0" dirty="0" smtClean="0"/>
              <a:t> quickly, like having diarrhea or vomiting every 15 minutes.  You could have an upset stomach within an hour of eating contaminated food.    Other diseases can make us run a fever, or cause nerve or brain damage.  </a:t>
            </a:r>
          </a:p>
          <a:p>
            <a:endParaRPr lang="en-US" sz="2000" b="1" dirty="0"/>
          </a:p>
          <a:p>
            <a:r>
              <a:rPr lang="en-US" sz="2000" b="1" baseline="0" dirty="0" smtClean="0"/>
              <a:t>One Health tries to help us understand how to be outdoors without having animals give us disease. </a:t>
            </a:r>
          </a:p>
          <a:p>
            <a:endParaRPr lang="en-US" sz="2000" b="1" dirty="0"/>
          </a:p>
          <a:p>
            <a:r>
              <a:rPr lang="en-US" sz="2000" b="1" baseline="0" dirty="0" smtClean="0"/>
              <a:t>Some suggestions are:</a:t>
            </a:r>
          </a:p>
          <a:p>
            <a:endParaRPr lang="en-US" sz="2000" b="1" baseline="0" dirty="0" smtClean="0"/>
          </a:p>
          <a:p>
            <a:pPr marL="232943" indent="-232943">
              <a:buAutoNum type="arabicPeriod"/>
            </a:pPr>
            <a:r>
              <a:rPr lang="en-US" sz="2000" b="1" baseline="0" dirty="0" smtClean="0"/>
              <a:t>Never try to pick up or pet a wild animal.   </a:t>
            </a:r>
          </a:p>
          <a:p>
            <a:pPr marL="232943" indent="-232943">
              <a:buAutoNum type="arabicPeriod"/>
            </a:pPr>
            <a:r>
              <a:rPr lang="en-US" sz="2000" b="1" baseline="0" dirty="0" smtClean="0"/>
              <a:t>Apply bug spray when you are outdoors.  </a:t>
            </a:r>
          </a:p>
          <a:p>
            <a:pPr marL="232943" indent="-232943">
              <a:buAutoNum type="arabicPeriod"/>
            </a:pPr>
            <a:r>
              <a:rPr lang="en-US" sz="2000" b="1" baseline="0" dirty="0" smtClean="0"/>
              <a:t>Bring your own drink to a picnic or hike(never share a drink with a friend), and don’t drink from lakes or rivers, no matter how clear and clean the water looks.</a:t>
            </a:r>
          </a:p>
          <a:p>
            <a:endParaRPr lang="en-US" sz="2000" b="1" dirty="0"/>
          </a:p>
        </p:txBody>
      </p:sp>
      <p:sp>
        <p:nvSpPr>
          <p:cNvPr id="4" name="Slide Number Placeholder 3"/>
          <p:cNvSpPr>
            <a:spLocks noGrp="1"/>
          </p:cNvSpPr>
          <p:nvPr>
            <p:ph type="sldNum" sz="quarter" idx="10"/>
          </p:nvPr>
        </p:nvSpPr>
        <p:spPr/>
        <p:txBody>
          <a:bodyPr/>
          <a:lstStyle/>
          <a:p>
            <a:fld id="{F5A79758-7911-42AC-82DB-CF9D8670B322}" type="slidenum">
              <a:rPr lang="en-US" smtClean="0"/>
              <a:t>10</a:t>
            </a:fld>
            <a:endParaRPr lang="en-US"/>
          </a:p>
        </p:txBody>
      </p:sp>
    </p:spTree>
    <p:extLst>
      <p:ext uri="{BB962C8B-B14F-4D97-AF65-F5344CB8AC3E}">
        <p14:creationId xmlns:p14="http://schemas.microsoft.com/office/powerpoint/2010/main" val="3509599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AD2E40-73C6-4A47-B2F4-4DA980B3B4B3}"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DCAF9-B98A-483F-B4DB-66054535BED6}" type="slidenum">
              <a:rPr lang="en-US" smtClean="0"/>
              <a:t>‹#›</a:t>
            </a:fld>
            <a:endParaRPr lang="en-US"/>
          </a:p>
        </p:txBody>
      </p:sp>
    </p:spTree>
    <p:extLst>
      <p:ext uri="{BB962C8B-B14F-4D97-AF65-F5344CB8AC3E}">
        <p14:creationId xmlns:p14="http://schemas.microsoft.com/office/powerpoint/2010/main" val="220216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AF4F759-A683-4F3D-97CD-2FDAF245E66E}"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DD2BD-0CAD-479E-99F1-45FBCD7EE03A}" type="slidenum">
              <a:rPr lang="en-US" smtClean="0"/>
              <a:t>‹#›</a:t>
            </a:fld>
            <a:endParaRPr lang="en-US"/>
          </a:p>
        </p:txBody>
      </p:sp>
    </p:spTree>
    <p:extLst>
      <p:ext uri="{BB962C8B-B14F-4D97-AF65-F5344CB8AC3E}">
        <p14:creationId xmlns:p14="http://schemas.microsoft.com/office/powerpoint/2010/main" val="320719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AF4F759-A683-4F3D-97CD-2FDAF245E66E}"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DD2BD-0CAD-479E-99F1-45FBCD7EE03A}" type="slidenum">
              <a:rPr lang="en-US" smtClean="0"/>
              <a:t>‹#›</a:t>
            </a:fld>
            <a:endParaRPr lang="en-US"/>
          </a:p>
        </p:txBody>
      </p:sp>
    </p:spTree>
    <p:extLst>
      <p:ext uri="{BB962C8B-B14F-4D97-AF65-F5344CB8AC3E}">
        <p14:creationId xmlns:p14="http://schemas.microsoft.com/office/powerpoint/2010/main" val="63196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AF4F759-A683-4F3D-97CD-2FDAF245E66E}" type="datetimeFigureOut">
              <a:rPr lang="en-US" smtClean="0"/>
              <a:t>5/18/2018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DD2BD-0CAD-479E-99F1-45FBCD7EE03A}" type="slidenum">
              <a:rPr lang="en-US" smtClean="0"/>
              <a:t>‹#›</a:t>
            </a:fld>
            <a:endParaRPr lang="en-US"/>
          </a:p>
        </p:txBody>
      </p:sp>
    </p:spTree>
    <p:extLst>
      <p:ext uri="{BB962C8B-B14F-4D97-AF65-F5344CB8AC3E}">
        <p14:creationId xmlns:p14="http://schemas.microsoft.com/office/powerpoint/2010/main" val="2011141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F4F759-A683-4F3D-97CD-2FDAF245E66E}" type="datetimeFigureOut">
              <a:rPr lang="en-US" smtClean="0"/>
              <a:t>5/18/2018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DD2BD-0CAD-479E-99F1-45FBCD7EE03A}" type="slidenum">
              <a:rPr lang="en-US" smtClean="0"/>
              <a:t>‹#›</a:t>
            </a:fld>
            <a:endParaRPr lang="en-US"/>
          </a:p>
        </p:txBody>
      </p:sp>
    </p:spTree>
    <p:extLst>
      <p:ext uri="{BB962C8B-B14F-4D97-AF65-F5344CB8AC3E}">
        <p14:creationId xmlns:p14="http://schemas.microsoft.com/office/powerpoint/2010/main" val="476319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EA3E234-5807-47EB-868A-1834BEC1FC43}"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C2CC0-50A2-4748-88A2-C94F905B03E5}" type="slidenum">
              <a:rPr lang="en-US" smtClean="0"/>
              <a:t>‹#›</a:t>
            </a:fld>
            <a:endParaRPr lang="en-US"/>
          </a:p>
        </p:txBody>
      </p:sp>
      <p:sp>
        <p:nvSpPr>
          <p:cNvPr id="9" name="Content Placeholder 8"/>
          <p:cNvSpPr>
            <a:spLocks noGrp="1"/>
          </p:cNvSpPr>
          <p:nvPr>
            <p:ph sz="quarter" idx="13"/>
          </p:nvPr>
        </p:nvSpPr>
        <p:spPr>
          <a:xfrm>
            <a:off x="1042416" y="1735074"/>
            <a:ext cx="3419856" cy="26197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1735073"/>
            <a:ext cx="3419856" cy="26197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9846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20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gi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image" Target="../media/image2.gif"/><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8">
            <a:extLst>
              <a:ext uri="{28A0092B-C50C-407E-A947-70E740481C1C}">
                <a14:useLocalDpi xmlns:a14="http://schemas.microsoft.com/office/drawing/2010/main" val="0"/>
              </a:ext>
            </a:extLst>
          </a:blip>
          <a:srcRect l="8692" t="36444" r="9157" b="40800"/>
          <a:stretch/>
        </p:blipFill>
        <p:spPr>
          <a:xfrm>
            <a:off x="6427178" y="4727864"/>
            <a:ext cx="1941800" cy="415636"/>
          </a:xfrm>
          <a:prstGeom prst="rect">
            <a:avLst/>
          </a:prstGeom>
        </p:spPr>
      </p:pic>
      <p:pic>
        <p:nvPicPr>
          <p:cNvPr id="3" name="Picture 2">
            <a:extLst>
              <a:ext uri="{FF2B5EF4-FFF2-40B4-BE49-F238E27FC236}">
                <a16:creationId xmlns:a16="http://schemas.microsoft.com/office/drawing/2014/main" id="{83047865-1C48-CF4C-A682-EA21D60C2640}"/>
              </a:ext>
            </a:extLst>
          </p:cNvPr>
          <p:cNvPicPr>
            <a:picLocks noChangeAspect="1"/>
          </p:cNvPicPr>
          <p:nvPr userDrawn="1"/>
        </p:nvPicPr>
        <p:blipFill>
          <a:blip r:embed="rId9"/>
          <a:stretch>
            <a:fillRect/>
          </a:stretch>
        </p:blipFill>
        <p:spPr>
          <a:xfrm>
            <a:off x="4316364" y="4712862"/>
            <a:ext cx="1943913" cy="428658"/>
          </a:xfrm>
          <a:prstGeom prst="rect">
            <a:avLst/>
          </a:prstGeom>
        </p:spPr>
      </p:pic>
      <p:sp>
        <p:nvSpPr>
          <p:cNvPr id="4" name="Rectangle 3">
            <a:extLst>
              <a:ext uri="{FF2B5EF4-FFF2-40B4-BE49-F238E27FC236}">
                <a16:creationId xmlns:a16="http://schemas.microsoft.com/office/drawing/2014/main" id="{BE36D137-F412-574A-9694-8328BE62FF93}"/>
              </a:ext>
            </a:extLst>
          </p:cNvPr>
          <p:cNvSpPr/>
          <p:nvPr userDrawn="1"/>
        </p:nvSpPr>
        <p:spPr>
          <a:xfrm flipV="1">
            <a:off x="0" y="4949371"/>
            <a:ext cx="4187371" cy="4571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Rectangle 10">
            <a:extLst>
              <a:ext uri="{FF2B5EF4-FFF2-40B4-BE49-F238E27FC236}">
                <a16:creationId xmlns:a16="http://schemas.microsoft.com/office/drawing/2014/main" id="{0903BD53-E838-8643-AAF6-DD61CFC9ECD4}"/>
              </a:ext>
            </a:extLst>
          </p:cNvPr>
          <p:cNvSpPr/>
          <p:nvPr userDrawn="1"/>
        </p:nvSpPr>
        <p:spPr>
          <a:xfrm flipV="1">
            <a:off x="8513064" y="4949370"/>
            <a:ext cx="636665" cy="4571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noFill/>
                </a:ln>
              </a:rPr>
              <a:t> </a:t>
            </a:r>
          </a:p>
        </p:txBody>
      </p:sp>
    </p:spTree>
    <p:extLst>
      <p:ext uri="{BB962C8B-B14F-4D97-AF65-F5344CB8AC3E}">
        <p14:creationId xmlns:p14="http://schemas.microsoft.com/office/powerpoint/2010/main" val="2101773501"/>
      </p:ext>
    </p:extLst>
  </p:cSld>
  <p:clrMap bg1="lt1" tx1="dk1" bg2="lt2" tx2="dk2" accent1="accent1" accent2="accent2" accent3="accent3" accent4="accent4" accent5="accent5" accent6="accent6" hlink="hlink" folHlink="folHlink"/>
  <p:sldLayoutIdLst>
    <p:sldLayoutId id="2147493587" r:id="rId1"/>
    <p:sldLayoutId id="2147493588" r:id="rId2"/>
    <p:sldLayoutId id="2147493589" r:id="rId3"/>
    <p:sldLayoutId id="2147493590" r:id="rId4"/>
    <p:sldLayoutId id="2147493591" r:id="rId5"/>
    <p:sldLayoutId id="214749359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FCEA7-FE92-CD40-B2B9-EB00DC18F947}"/>
              </a:ext>
            </a:extLst>
          </p:cNvPr>
          <p:cNvPicPr>
            <a:picLocks noChangeAspect="1"/>
          </p:cNvPicPr>
          <p:nvPr userDrawn="1"/>
        </p:nvPicPr>
        <p:blipFill rotWithShape="1">
          <a:blip r:embed="rId3"/>
          <a:srcRect t="15855" b="10857"/>
          <a:stretch/>
        </p:blipFill>
        <p:spPr>
          <a:xfrm>
            <a:off x="0" y="0"/>
            <a:ext cx="9168938" cy="4479851"/>
          </a:xfrm>
          <a:prstGeom prst="rect">
            <a:avLst/>
          </a:prstGeom>
        </p:spPr>
      </p:pic>
      <p:grpSp>
        <p:nvGrpSpPr>
          <p:cNvPr id="5" name="Group 4">
            <a:extLst>
              <a:ext uri="{FF2B5EF4-FFF2-40B4-BE49-F238E27FC236}">
                <a16:creationId xmlns:a16="http://schemas.microsoft.com/office/drawing/2014/main" id="{51721B8C-B3C4-3745-8665-EC4E191348BB}"/>
              </a:ext>
            </a:extLst>
          </p:cNvPr>
          <p:cNvGrpSpPr/>
          <p:nvPr userDrawn="1"/>
        </p:nvGrpSpPr>
        <p:grpSpPr>
          <a:xfrm>
            <a:off x="2343675" y="4613625"/>
            <a:ext cx="4456651" cy="430638"/>
            <a:chOff x="4316364" y="4712862"/>
            <a:chExt cx="4456651" cy="430638"/>
          </a:xfrm>
        </p:grpSpPr>
        <p:pic>
          <p:nvPicPr>
            <p:cNvPr id="7" name="Picture 6">
              <a:extLst>
                <a:ext uri="{FF2B5EF4-FFF2-40B4-BE49-F238E27FC236}">
                  <a16:creationId xmlns:a16="http://schemas.microsoft.com/office/drawing/2014/main" id="{467E41F5-13AE-3D4C-B202-AC22A0AA5F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692" t="36444" r="9157" b="40800"/>
            <a:stretch/>
          </p:blipFill>
          <p:spPr>
            <a:xfrm>
              <a:off x="6831215" y="4727864"/>
              <a:ext cx="1941800" cy="415636"/>
            </a:xfrm>
            <a:prstGeom prst="rect">
              <a:avLst/>
            </a:prstGeom>
          </p:spPr>
        </p:pic>
        <p:pic>
          <p:nvPicPr>
            <p:cNvPr id="11" name="Picture 10">
              <a:extLst>
                <a:ext uri="{FF2B5EF4-FFF2-40B4-BE49-F238E27FC236}">
                  <a16:creationId xmlns:a16="http://schemas.microsoft.com/office/drawing/2014/main" id="{3E011088-8FC4-2049-9EB3-8055059A087D}"/>
                </a:ext>
              </a:extLst>
            </p:cNvPr>
            <p:cNvPicPr>
              <a:picLocks noChangeAspect="1"/>
            </p:cNvPicPr>
            <p:nvPr userDrawn="1"/>
          </p:nvPicPr>
          <p:blipFill>
            <a:blip r:embed="rId5"/>
            <a:stretch>
              <a:fillRect/>
            </a:stretch>
          </p:blipFill>
          <p:spPr>
            <a:xfrm>
              <a:off x="4316364" y="4712862"/>
              <a:ext cx="1943913" cy="428658"/>
            </a:xfrm>
            <a:prstGeom prst="rect">
              <a:avLst/>
            </a:prstGeom>
          </p:spPr>
        </p:pic>
      </p:grpSp>
      <p:sp>
        <p:nvSpPr>
          <p:cNvPr id="4" name="Rectangle 3">
            <a:extLst>
              <a:ext uri="{FF2B5EF4-FFF2-40B4-BE49-F238E27FC236}">
                <a16:creationId xmlns:a16="http://schemas.microsoft.com/office/drawing/2014/main" id="{CC7283BB-FDC2-F54B-8D58-90CC0F8D2A85}"/>
              </a:ext>
            </a:extLst>
          </p:cNvPr>
          <p:cNvSpPr/>
          <p:nvPr userDrawn="1"/>
        </p:nvSpPr>
        <p:spPr>
          <a:xfrm>
            <a:off x="0" y="4479851"/>
            <a:ext cx="9168938" cy="637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034785"/>
      </p:ext>
    </p:extLst>
  </p:cSld>
  <p:clrMap bg1="lt1" tx1="dk1" bg2="lt2" tx2="dk2" accent1="accent1" accent2="accent2" accent3="accent3" accent4="accent4" accent5="accent5" accent6="accent6" hlink="hlink" folHlink="folHlink"/>
  <p:sldLayoutIdLst>
    <p:sldLayoutId id="21474935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4.wmf"/><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9.pn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32.png"/><Relationship Id="rId4" Type="http://schemas.openxmlformats.org/officeDocument/2006/relationships/image" Target="../media/image37.pn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emf"/><Relationship Id="rId4" Type="http://schemas.openxmlformats.org/officeDocument/2006/relationships/image" Target="../media/image44.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cdc.gov/ncezid/"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www.onehealthinitiative.com/about.php"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17BP9n6g1F0%20Cats%20of%20Borneo"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mailto:msnowak@ksu.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bit.ly/1OZKWsH" TargetMode="External"/><Relationship Id="rId4" Type="http://schemas.openxmlformats.org/officeDocument/2006/relationships/hyperlink" Target="http://www.kssart.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8DB13-22AD-6849-92D2-3E6180FC1E9D}"/>
              </a:ext>
            </a:extLst>
          </p:cNvPr>
          <p:cNvSpPr txBox="1"/>
          <p:nvPr/>
        </p:nvSpPr>
        <p:spPr>
          <a:xfrm>
            <a:off x="347132" y="990600"/>
            <a:ext cx="4191001"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What is </a:t>
            </a:r>
          </a:p>
          <a:p>
            <a:r>
              <a:rPr lang="en-US" sz="3200" b="1" dirty="0">
                <a:solidFill>
                  <a:schemeClr val="bg1"/>
                </a:solidFill>
                <a:latin typeface="Arial" panose="020B0604020202020204" pitchFamily="34" charset="0"/>
                <a:cs typeface="Arial" panose="020B0604020202020204" pitchFamily="34" charset="0"/>
              </a:rPr>
              <a:t>One Health?</a:t>
            </a:r>
          </a:p>
        </p:txBody>
      </p:sp>
    </p:spTree>
    <p:extLst>
      <p:ext uri="{BB962C8B-B14F-4D97-AF65-F5344CB8AC3E}">
        <p14:creationId xmlns:p14="http://schemas.microsoft.com/office/powerpoint/2010/main" val="15857813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622" y="228600"/>
            <a:ext cx="5886450" cy="1371600"/>
          </a:xfrm>
        </p:spPr>
        <p:txBody>
          <a:bodyPr>
            <a:normAutofit fontScale="90000"/>
          </a:bodyPr>
          <a:lstStyle/>
          <a:p>
            <a:r>
              <a:rPr lang="en-US" sz="3600" b="1" u="sng" dirty="0">
                <a:solidFill>
                  <a:schemeClr val="accent3">
                    <a:lumMod val="50000"/>
                  </a:schemeClr>
                </a:solidFill>
              </a:rPr>
              <a:t>One Health Explores Zoonotic Diseases like those listed below:</a:t>
            </a:r>
            <a:r>
              <a:rPr lang="en-US" dirty="0">
                <a:solidFill>
                  <a:schemeClr val="accent3">
                    <a:lumMod val="50000"/>
                  </a:schemeClr>
                </a:solidFill>
              </a:rPr>
              <a:t/>
            </a:r>
            <a:br>
              <a:rPr lang="en-US" dirty="0">
                <a:solidFill>
                  <a:schemeClr val="accent3">
                    <a:lumMod val="50000"/>
                  </a:schemeClr>
                </a:solidFill>
              </a:rPr>
            </a:br>
            <a:endParaRPr lang="en-US" sz="2325" dirty="0">
              <a:solidFill>
                <a:schemeClr val="accent3">
                  <a:lumMod val="50000"/>
                </a:schemeClr>
              </a:solidFill>
            </a:endParaRPr>
          </a:p>
        </p:txBody>
      </p:sp>
      <p:pic>
        <p:nvPicPr>
          <p:cNvPr id="5" name="Content Placeholder 4" descr="iStock_000006332547Large.jpg"/>
          <p:cNvPicPr>
            <a:picLocks noGrp="1" noChangeAspect="1"/>
          </p:cNvPicPr>
          <p:nvPr>
            <p:ph sz="quarter" idx="4294967295"/>
          </p:nvPr>
        </p:nvPicPr>
        <p:blipFill>
          <a:blip r:embed="rId3" cstate="print"/>
          <a:stretch>
            <a:fillRect/>
          </a:stretch>
        </p:blipFill>
        <p:spPr>
          <a:xfrm>
            <a:off x="1339940" y="2192793"/>
            <a:ext cx="3149908" cy="2093457"/>
          </a:xfrm>
          <a:prstGeom prst="rect">
            <a:avLst/>
          </a:prstGeom>
        </p:spPr>
      </p:pic>
      <p:sp>
        <p:nvSpPr>
          <p:cNvPr id="4" name="Content Placeholder 3"/>
          <p:cNvSpPr>
            <a:spLocks noGrp="1"/>
          </p:cNvSpPr>
          <p:nvPr>
            <p:ph sz="quarter" idx="4294967295"/>
          </p:nvPr>
        </p:nvSpPr>
        <p:spPr>
          <a:xfrm>
            <a:off x="4629150" y="1314450"/>
            <a:ext cx="3200400" cy="3657600"/>
          </a:xfrm>
          <a:prstGeom prst="rect">
            <a:avLst/>
          </a:prstGeom>
        </p:spPr>
        <p:txBody>
          <a:bodyPr/>
          <a:lstStyle/>
          <a:p>
            <a:r>
              <a:rPr lang="en-US" sz="3300" dirty="0">
                <a:solidFill>
                  <a:schemeClr val="accent3">
                    <a:lumMod val="50000"/>
                  </a:schemeClr>
                </a:solidFill>
              </a:rPr>
              <a:t>Rabies</a:t>
            </a:r>
          </a:p>
          <a:p>
            <a:r>
              <a:rPr lang="en-US" sz="3300" dirty="0">
                <a:solidFill>
                  <a:schemeClr val="accent3">
                    <a:lumMod val="50000"/>
                  </a:schemeClr>
                </a:solidFill>
              </a:rPr>
              <a:t>West Nile Virus</a:t>
            </a:r>
          </a:p>
          <a:p>
            <a:r>
              <a:rPr lang="en-US" sz="3300" dirty="0">
                <a:solidFill>
                  <a:schemeClr val="accent3">
                    <a:lumMod val="50000"/>
                  </a:schemeClr>
                </a:solidFill>
              </a:rPr>
              <a:t>Rocky Mountain Spotted Fever</a:t>
            </a:r>
          </a:p>
          <a:p>
            <a:r>
              <a:rPr lang="en-US" sz="3300" dirty="0">
                <a:solidFill>
                  <a:schemeClr val="accent3">
                    <a:lumMod val="50000"/>
                  </a:schemeClr>
                </a:solidFill>
              </a:rPr>
              <a:t>Salmonella</a:t>
            </a:r>
          </a:p>
          <a:p>
            <a:r>
              <a:rPr lang="en-US" sz="3300" dirty="0">
                <a:solidFill>
                  <a:schemeClr val="accent3">
                    <a:lumMod val="50000"/>
                  </a:schemeClr>
                </a:solidFill>
              </a:rPr>
              <a:t>Giardia</a:t>
            </a:r>
          </a:p>
          <a:p>
            <a:endParaRPr lang="en-US" dirty="0" smtClean="0">
              <a:solidFill>
                <a:schemeClr val="accent3">
                  <a:lumMod val="50000"/>
                </a:schemeClr>
              </a:solidFill>
            </a:endParaRPr>
          </a:p>
          <a:p>
            <a:endParaRPr lang="en-US" dirty="0" smtClean="0">
              <a:solidFill>
                <a:schemeClr val="accent3">
                  <a:lumMod val="50000"/>
                </a:schemeClr>
              </a:solidFill>
            </a:endParaRPr>
          </a:p>
          <a:p>
            <a:pPr>
              <a:buNone/>
            </a:pPr>
            <a:endParaRPr lang="en-US" b="1" dirty="0" smtClean="0">
              <a:solidFill>
                <a:schemeClr val="accent3">
                  <a:lumMod val="50000"/>
                </a:schemeClr>
              </a:solidFill>
            </a:endParaRPr>
          </a:p>
          <a:p>
            <a:endParaRPr lang="en-US" b="1" dirty="0" smtClean="0">
              <a:solidFill>
                <a:schemeClr val="accent3">
                  <a:lumMod val="50000"/>
                </a:schemeClr>
              </a:solidFill>
            </a:endParaRPr>
          </a:p>
          <a:p>
            <a:endParaRPr lang="en-US" b="1" dirty="0" smtClean="0">
              <a:solidFill>
                <a:schemeClr val="accent3">
                  <a:lumMod val="50000"/>
                </a:schemeClr>
              </a:solidFill>
            </a:endParaRPr>
          </a:p>
          <a:p>
            <a:pPr>
              <a:buNone/>
            </a:pPr>
            <a:endParaRPr lang="en-US" b="1" dirty="0">
              <a:solidFill>
                <a:schemeClr val="accent3">
                  <a:lumMod val="50000"/>
                </a:schemeClr>
              </a:solidFill>
            </a:endParaRPr>
          </a:p>
        </p:txBody>
      </p:sp>
    </p:spTree>
    <p:extLst>
      <p:ext uri="{BB962C8B-B14F-4D97-AF65-F5344CB8AC3E}">
        <p14:creationId xmlns:p14="http://schemas.microsoft.com/office/powerpoint/2010/main" val="29719661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what exactly is a zoonotic disease?</a:t>
            </a:r>
            <a:endParaRPr lang="en-US" dirty="0"/>
          </a:p>
        </p:txBody>
      </p:sp>
      <p:sp>
        <p:nvSpPr>
          <p:cNvPr id="3" name="Content Placeholder 2"/>
          <p:cNvSpPr>
            <a:spLocks noGrp="1"/>
          </p:cNvSpPr>
          <p:nvPr>
            <p:ph idx="1"/>
          </p:nvPr>
        </p:nvSpPr>
        <p:spPr>
          <a:xfrm>
            <a:off x="1485900" y="971550"/>
            <a:ext cx="6172200" cy="1257300"/>
          </a:xfrm>
        </p:spPr>
        <p:txBody>
          <a:bodyPr>
            <a:normAutofit/>
          </a:bodyPr>
          <a:lstStyle/>
          <a:p>
            <a:pPr marL="0" indent="0" algn="ctr">
              <a:buNone/>
            </a:pPr>
            <a:r>
              <a:rPr lang="en-US" dirty="0">
                <a:solidFill>
                  <a:srgbClr val="0070C0"/>
                </a:solidFill>
              </a:rPr>
              <a:t>Zoonotic diseases are diseases that can be transmitted </a:t>
            </a:r>
            <a:r>
              <a:rPr lang="en-US" dirty="0" smtClean="0">
                <a:solidFill>
                  <a:srgbClr val="0070C0"/>
                </a:solidFill>
              </a:rPr>
              <a:t>from </a:t>
            </a:r>
            <a:r>
              <a:rPr lang="en-US" dirty="0">
                <a:solidFill>
                  <a:srgbClr val="0070C0"/>
                </a:solidFill>
              </a:rPr>
              <a:t>animals </a:t>
            </a:r>
            <a:r>
              <a:rPr lang="en-US" dirty="0" smtClean="0">
                <a:solidFill>
                  <a:srgbClr val="0070C0"/>
                </a:solidFill>
              </a:rPr>
              <a:t>to humans</a:t>
            </a:r>
            <a:endParaRPr lang="en-US" dirty="0">
              <a:solidFill>
                <a:srgbClr val="0070C0"/>
              </a:solidFill>
            </a:endParaRPr>
          </a:p>
        </p:txBody>
      </p:sp>
      <p:pic>
        <p:nvPicPr>
          <p:cNvPr id="1026" name="Picture 2" descr="C:\Users\msnowak.USERS\AppData\Local\Microsoft\Windows\Temporary Internet Files\Content.IE5\5NEK1J27\MC90034692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048" y="2197500"/>
            <a:ext cx="1396603" cy="7298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586" y="3625859"/>
            <a:ext cx="1055968" cy="894640"/>
          </a:xfrm>
          <a:prstGeom prst="rect">
            <a:avLst/>
          </a:prstGeom>
        </p:spPr>
      </p:pic>
      <p:pic>
        <p:nvPicPr>
          <p:cNvPr id="1032" name="Picture 8" descr="C:\Users\msnowak.USERS\AppData\Local\Microsoft\Windows\Temporary Internet Files\Content.IE5\5NEK1J27\MC90023136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3844" y="1726432"/>
            <a:ext cx="2824595" cy="2833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59729" y="2471504"/>
            <a:ext cx="1453753" cy="1938992"/>
          </a:xfrm>
          <a:prstGeom prst="rect">
            <a:avLst/>
          </a:prstGeom>
          <a:noFill/>
        </p:spPr>
        <p:txBody>
          <a:bodyPr wrap="square" rtlCol="0">
            <a:spAutoFit/>
          </a:bodyPr>
          <a:lstStyle/>
          <a:p>
            <a:pPr algn="ctr"/>
            <a:r>
              <a:rPr lang="en-US" sz="2400" dirty="0">
                <a:solidFill>
                  <a:srgbClr val="0070C0"/>
                </a:solidFill>
              </a:rPr>
              <a:t>61% of all human diseases are zoonotic!</a:t>
            </a:r>
          </a:p>
        </p:txBody>
      </p:sp>
    </p:spTree>
    <p:extLst>
      <p:ext uri="{BB962C8B-B14F-4D97-AF65-F5344CB8AC3E}">
        <p14:creationId xmlns:p14="http://schemas.microsoft.com/office/powerpoint/2010/main" val="164217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5000"/>
                            </p:stCondLst>
                            <p:childTnLst>
                              <p:par>
                                <p:cTn id="8" presetID="1" presetClass="entr" presetSubtype="0" fill="hold" grpId="0" nodeType="afterEffect">
                                  <p:stCondLst>
                                    <p:cond delay="200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43515"/>
            <a:ext cx="6172200" cy="680927"/>
          </a:xfrm>
        </p:spPr>
        <p:txBody>
          <a:bodyPr/>
          <a:lstStyle/>
          <a:p>
            <a:r>
              <a:rPr lang="en-US" dirty="0" smtClean="0"/>
              <a:t>Emerging Diseases</a:t>
            </a:r>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83" y="1668648"/>
            <a:ext cx="5376863" cy="263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7830" y="4301506"/>
            <a:ext cx="6853171" cy="553998"/>
          </a:xfrm>
          <a:prstGeom prst="rect">
            <a:avLst/>
          </a:prstGeom>
          <a:noFill/>
        </p:spPr>
        <p:txBody>
          <a:bodyPr wrap="square" rtlCol="0">
            <a:spAutoFit/>
          </a:bodyPr>
          <a:lstStyle/>
          <a:p>
            <a:pPr algn="ctr"/>
            <a:r>
              <a:rPr lang="en-US" sz="1200" dirty="0"/>
              <a:t>Source: NATURE; </a:t>
            </a:r>
            <a:r>
              <a:rPr lang="en-US" sz="1200" dirty="0" err="1"/>
              <a:t>Vol</a:t>
            </a:r>
            <a:r>
              <a:rPr lang="en-US" sz="1200" dirty="0"/>
              <a:t> 430; July 2004 www.nature.com/nature</a:t>
            </a:r>
          </a:p>
          <a:p>
            <a:r>
              <a:rPr lang="en-US" dirty="0" smtClean="0"/>
              <a:t>   </a:t>
            </a:r>
            <a:endParaRPr lang="en-US" dirty="0"/>
          </a:p>
        </p:txBody>
      </p:sp>
      <p:sp>
        <p:nvSpPr>
          <p:cNvPr id="5" name="TextBox 4"/>
          <p:cNvSpPr txBox="1"/>
          <p:nvPr/>
        </p:nvSpPr>
        <p:spPr>
          <a:xfrm>
            <a:off x="1147830" y="1041510"/>
            <a:ext cx="6853171" cy="484748"/>
          </a:xfrm>
          <a:prstGeom prst="rect">
            <a:avLst/>
          </a:prstGeom>
          <a:noFill/>
        </p:spPr>
        <p:txBody>
          <a:bodyPr wrap="square" rtlCol="0">
            <a:spAutoFit/>
          </a:bodyPr>
          <a:lstStyle/>
          <a:p>
            <a:pPr algn="ctr"/>
            <a:r>
              <a:rPr lang="en-US" sz="1275" b="1" dirty="0"/>
              <a:t>60% of diseases currently recognized in humans are due to pathogens that affect multiple species</a:t>
            </a:r>
          </a:p>
          <a:p>
            <a:pPr algn="ctr"/>
            <a:r>
              <a:rPr lang="en-US" sz="1275" b="1" dirty="0"/>
              <a:t>Approximately, 75% of emerging human infectious diseases are diseases of animal origin</a:t>
            </a:r>
          </a:p>
        </p:txBody>
      </p:sp>
    </p:spTree>
    <p:extLst>
      <p:ext uri="{BB962C8B-B14F-4D97-AF65-F5344CB8AC3E}">
        <p14:creationId xmlns:p14="http://schemas.microsoft.com/office/powerpoint/2010/main" val="1400266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7050" y="205978"/>
            <a:ext cx="5889650" cy="4253596"/>
          </a:xfrm>
        </p:spPr>
        <p:txBody>
          <a:bodyPr>
            <a:normAutofit fontScale="90000"/>
          </a:bodyPr>
          <a:lstStyle/>
          <a:p>
            <a:r>
              <a:rPr lang="en-US" dirty="0" err="1" smtClean="0">
                <a:solidFill>
                  <a:srgbClr val="00B050"/>
                </a:solidFill>
              </a:rPr>
              <a:t>Anthroponotic</a:t>
            </a:r>
            <a:r>
              <a:rPr lang="en-US" dirty="0" smtClean="0">
                <a:solidFill>
                  <a:srgbClr val="00B050"/>
                </a:solidFill>
              </a:rPr>
              <a:t> </a:t>
            </a:r>
            <a:r>
              <a:rPr lang="en-US" dirty="0" smtClean="0"/>
              <a:t>diseases</a:t>
            </a:r>
            <a:r>
              <a:rPr lang="en-US" dirty="0" smtClean="0">
                <a:solidFill>
                  <a:srgbClr val="00B050"/>
                </a:solidFill>
              </a:rPr>
              <a:t> </a:t>
            </a:r>
            <a:r>
              <a:rPr lang="en-US" dirty="0" smtClean="0"/>
              <a:t>are diseases that are transmitted </a:t>
            </a:r>
            <a:r>
              <a:rPr lang="en-US" dirty="0"/>
              <a:t>from humans to animals </a:t>
            </a:r>
            <a:r>
              <a:rPr lang="en-US" i="1" dirty="0" smtClean="0"/>
              <a:t>(</a:t>
            </a:r>
            <a:r>
              <a:rPr lang="en-US" i="1" dirty="0" err="1" smtClean="0"/>
              <a:t>i.e.,Giardia</a:t>
            </a:r>
            <a:r>
              <a:rPr lang="en-US" i="1" dirty="0" smtClean="0"/>
              <a:t>, parasitic </a:t>
            </a:r>
            <a:r>
              <a:rPr lang="en-US" i="1" dirty="0" smtClean="0"/>
              <a:t>worms                  </a:t>
            </a:r>
            <a:r>
              <a:rPr lang="en-US" sz="3600" i="1" dirty="0"/>
              <a:t>Cryptosporidium</a:t>
            </a:r>
            <a:r>
              <a:rPr lang="en-US" i="1" dirty="0" smtClean="0"/>
              <a:t>),</a:t>
            </a:r>
            <a:r>
              <a:rPr lang="en-US" dirty="0" smtClean="0"/>
              <a:t>and possibly</a:t>
            </a:r>
            <a:r>
              <a:rPr lang="en-US" dirty="0" smtClean="0"/>
              <a:t/>
            </a:r>
            <a:br>
              <a:rPr lang="en-US" dirty="0" smtClean="0"/>
            </a:br>
            <a:r>
              <a:rPr lang="en-US" dirty="0" smtClean="0"/>
              <a:t>back into </a:t>
            </a:r>
            <a:r>
              <a:rPr lang="en-US" dirty="0" smtClean="0"/>
              <a:t>a human </a:t>
            </a:r>
            <a:r>
              <a:rPr lang="en-US" dirty="0" smtClean="0"/>
              <a:t>again</a:t>
            </a:r>
            <a:r>
              <a:rPr lang="en-US" dirty="0" smtClean="0"/>
              <a:t>. </a:t>
            </a:r>
            <a:r>
              <a:rPr lang="en-US" dirty="0"/>
              <a:t/>
            </a:r>
            <a:br>
              <a:rPr lang="en-US" dirty="0"/>
            </a:b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2807" y="2114551"/>
            <a:ext cx="4447943" cy="2623052"/>
          </a:xfrm>
        </p:spPr>
      </p:pic>
    </p:spTree>
    <p:extLst>
      <p:ext uri="{BB962C8B-B14F-4D97-AF65-F5344CB8AC3E}">
        <p14:creationId xmlns:p14="http://schemas.microsoft.com/office/powerpoint/2010/main" val="3268821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20" y="374754"/>
            <a:ext cx="8304550" cy="996846"/>
          </a:xfrm>
        </p:spPr>
        <p:txBody>
          <a:bodyPr>
            <a:noAutofit/>
          </a:bodyPr>
          <a:lstStyle/>
          <a:p>
            <a:r>
              <a:rPr lang="en-US" sz="3200" b="1" dirty="0" smtClean="0"/>
              <a:t>Zoonotic Disease </a:t>
            </a:r>
            <a:r>
              <a:rPr lang="en-US" sz="3200" b="1" dirty="0" smtClean="0"/>
              <a:t>Prevention:  Vector </a:t>
            </a:r>
            <a:r>
              <a:rPr lang="en-US" sz="3200" b="1" dirty="0" smtClean="0"/>
              <a:t>Control</a:t>
            </a:r>
            <a:endParaRPr lang="en-US" sz="3200" b="1" dirty="0"/>
          </a:p>
        </p:txBody>
      </p:sp>
      <p:sp>
        <p:nvSpPr>
          <p:cNvPr id="3" name="Content Placeholder 2"/>
          <p:cNvSpPr>
            <a:spLocks noGrp="1"/>
          </p:cNvSpPr>
          <p:nvPr>
            <p:ph sz="half" idx="4294967295"/>
          </p:nvPr>
        </p:nvSpPr>
        <p:spPr>
          <a:xfrm>
            <a:off x="1543050" y="1428750"/>
            <a:ext cx="2743200" cy="3600450"/>
          </a:xfrm>
          <a:prstGeom prst="rect">
            <a:avLst/>
          </a:prstGeom>
        </p:spPr>
        <p:txBody>
          <a:bodyPr>
            <a:normAutofit fontScale="92500" lnSpcReduction="10000"/>
          </a:bodyPr>
          <a:lstStyle/>
          <a:p>
            <a:pPr>
              <a:buNone/>
            </a:pPr>
            <a:r>
              <a:rPr lang="en-US" sz="1575" b="1" dirty="0" err="1"/>
              <a:t>Vectorborne</a:t>
            </a:r>
            <a:r>
              <a:rPr lang="en-US" sz="1575" b="1" dirty="0"/>
              <a:t> illness</a:t>
            </a:r>
          </a:p>
          <a:p>
            <a:r>
              <a:rPr lang="en-US" sz="1575" dirty="0"/>
              <a:t>West Nile Virus (mosquito)</a:t>
            </a:r>
          </a:p>
          <a:p>
            <a:r>
              <a:rPr lang="en-US" sz="1575" dirty="0"/>
              <a:t>Rocky Mountain Spotted Fever (tick)</a:t>
            </a:r>
          </a:p>
          <a:p>
            <a:r>
              <a:rPr lang="en-US" sz="1575" dirty="0"/>
              <a:t>Lyme Disease (tick)</a:t>
            </a:r>
          </a:p>
          <a:p>
            <a:pPr>
              <a:buNone/>
            </a:pPr>
            <a:r>
              <a:rPr lang="en-US" sz="1575" b="1" dirty="0"/>
              <a:t>Control measures</a:t>
            </a:r>
          </a:p>
          <a:p>
            <a:pPr>
              <a:buSzPct val="150000"/>
              <a:buFont typeface="Wingdings" pitchFamily="2" charset="2"/>
              <a:buChar char="§"/>
            </a:pPr>
            <a:r>
              <a:rPr lang="en-US" sz="1575" dirty="0"/>
              <a:t>Interrupt insect life cycle</a:t>
            </a:r>
          </a:p>
          <a:p>
            <a:pPr>
              <a:buSzPct val="150000"/>
              <a:buFont typeface="Wingdings" pitchFamily="2" charset="2"/>
              <a:buChar char="§"/>
            </a:pPr>
            <a:r>
              <a:rPr lang="en-US" sz="1575" dirty="0"/>
              <a:t>ID insect habitats, &amp; remove standing water to prevent mosquito breeding grounds(tip &amp; dump)</a:t>
            </a:r>
          </a:p>
          <a:p>
            <a:pPr>
              <a:buSzPct val="150000"/>
              <a:buFont typeface="Wingdings" pitchFamily="2" charset="2"/>
              <a:buChar char="§"/>
            </a:pPr>
            <a:r>
              <a:rPr lang="en-US" sz="1575" dirty="0"/>
              <a:t>Apply insecticide to breeding areas (or self, when going outside).</a:t>
            </a:r>
          </a:p>
          <a:p>
            <a:endParaRPr lang="en-US" dirty="0"/>
          </a:p>
        </p:txBody>
      </p:sp>
      <p:pic>
        <p:nvPicPr>
          <p:cNvPr id="5" name="Content Placeholder 4" descr="iStock_000001049144Medium (2).jpg"/>
          <p:cNvPicPr>
            <a:picLocks noGrp="1" noChangeAspect="1"/>
          </p:cNvPicPr>
          <p:nvPr>
            <p:ph sz="half" idx="4294967295"/>
          </p:nvPr>
        </p:nvPicPr>
        <p:blipFill>
          <a:blip r:embed="rId3" cstate="print"/>
          <a:stretch>
            <a:fillRect/>
          </a:stretch>
        </p:blipFill>
        <p:spPr>
          <a:xfrm>
            <a:off x="4579495" y="2817213"/>
            <a:ext cx="1771650" cy="1328738"/>
          </a:xfrm>
          <a:prstGeom prst="rect">
            <a:avLst/>
          </a:prstGeom>
        </p:spPr>
      </p:pic>
      <p:pic>
        <p:nvPicPr>
          <p:cNvPr id="6" name="Content Placeholder 6" descr="Man spraying DEET over clothing"/>
          <p:cNvPicPr>
            <a:picLocks noGrp="1"/>
          </p:cNvPicPr>
          <p:nvPr>
            <p:ph sz="half" idx="4294967295"/>
          </p:nvPr>
        </p:nvPicPr>
        <p:blipFill>
          <a:blip r:embed="rId4"/>
          <a:srcRect/>
          <a:stretch>
            <a:fillRect/>
          </a:stretch>
        </p:blipFill>
        <p:spPr bwMode="auto">
          <a:xfrm>
            <a:off x="6778365" y="1178602"/>
            <a:ext cx="1771650" cy="1485900"/>
          </a:xfrm>
          <a:prstGeom prst="rect">
            <a:avLst/>
          </a:prstGeom>
          <a:noFill/>
          <a:ln w="9525">
            <a:noFill/>
            <a:miter lim="800000"/>
            <a:headEnd/>
            <a:tailEnd/>
          </a:ln>
        </p:spPr>
      </p:pic>
    </p:spTree>
    <p:extLst>
      <p:ext uri="{BB962C8B-B14F-4D97-AF65-F5344CB8AC3E}">
        <p14:creationId xmlns:p14="http://schemas.microsoft.com/office/powerpoint/2010/main" val="4154489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85851" y="47297"/>
            <a:ext cx="6972587" cy="5049114"/>
          </a:xfrm>
          <a:prstGeom prst="rect">
            <a:avLst/>
          </a:prstGeom>
        </p:spPr>
      </p:pic>
    </p:spTree>
    <p:extLst>
      <p:ext uri="{BB962C8B-B14F-4D97-AF65-F5344CB8AC3E}">
        <p14:creationId xmlns:p14="http://schemas.microsoft.com/office/powerpoint/2010/main" val="2352948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262" y="1125180"/>
            <a:ext cx="1546877" cy="1997904"/>
          </a:xfrm>
          <a:prstGeom prst="rect">
            <a:avLst/>
          </a:prstGeom>
        </p:spPr>
      </p:pic>
      <p:sp>
        <p:nvSpPr>
          <p:cNvPr id="3" name="TextBox 2"/>
          <p:cNvSpPr txBox="1"/>
          <p:nvPr/>
        </p:nvSpPr>
        <p:spPr>
          <a:xfrm>
            <a:off x="1771650" y="285750"/>
            <a:ext cx="5314950" cy="830997"/>
          </a:xfrm>
          <a:prstGeom prst="rect">
            <a:avLst/>
          </a:prstGeom>
          <a:noFill/>
        </p:spPr>
        <p:txBody>
          <a:bodyPr wrap="square" rtlCol="0">
            <a:spAutoFit/>
          </a:bodyPr>
          <a:lstStyle/>
          <a:p>
            <a:r>
              <a:rPr lang="en-US" sz="2400" dirty="0"/>
              <a:t>Where would these pictures fit into the One Health umbrella graphic?</a:t>
            </a:r>
          </a:p>
        </p:txBody>
      </p:sp>
      <p:pic>
        <p:nvPicPr>
          <p:cNvPr id="4" name="Picture 3"/>
          <p:cNvPicPr>
            <a:picLocks noChangeAspect="1"/>
          </p:cNvPicPr>
          <p:nvPr/>
        </p:nvPicPr>
        <p:blipFill>
          <a:blip r:embed="rId4"/>
          <a:stretch>
            <a:fillRect/>
          </a:stretch>
        </p:blipFill>
        <p:spPr>
          <a:xfrm>
            <a:off x="3652840" y="1093663"/>
            <a:ext cx="1915805" cy="1910234"/>
          </a:xfrm>
          <a:prstGeom prst="rect">
            <a:avLst/>
          </a:prstGeom>
        </p:spPr>
      </p:pic>
      <p:pic>
        <p:nvPicPr>
          <p:cNvPr id="5" name="Picture 4"/>
          <p:cNvPicPr>
            <a:picLocks noChangeAspect="1"/>
          </p:cNvPicPr>
          <p:nvPr/>
        </p:nvPicPr>
        <p:blipFill>
          <a:blip r:embed="rId5"/>
          <a:stretch>
            <a:fillRect/>
          </a:stretch>
        </p:blipFill>
        <p:spPr>
          <a:xfrm>
            <a:off x="5977134" y="1072252"/>
            <a:ext cx="1463167" cy="2176461"/>
          </a:xfrm>
          <a:prstGeom prst="rect">
            <a:avLst/>
          </a:prstGeom>
        </p:spPr>
      </p:pic>
      <p:pic>
        <p:nvPicPr>
          <p:cNvPr id="6" name="Picture 5"/>
          <p:cNvPicPr>
            <a:picLocks noChangeAspect="1"/>
          </p:cNvPicPr>
          <p:nvPr/>
        </p:nvPicPr>
        <p:blipFill>
          <a:blip r:embed="rId6"/>
          <a:stretch>
            <a:fillRect/>
          </a:stretch>
        </p:blipFill>
        <p:spPr>
          <a:xfrm>
            <a:off x="3840447" y="2783011"/>
            <a:ext cx="2103153" cy="1187201"/>
          </a:xfrm>
          <a:prstGeom prst="rect">
            <a:avLst/>
          </a:prstGeom>
        </p:spPr>
      </p:pic>
      <p:pic>
        <p:nvPicPr>
          <p:cNvPr id="7" name="Picture 6"/>
          <p:cNvPicPr>
            <a:picLocks noChangeAspect="1"/>
          </p:cNvPicPr>
          <p:nvPr/>
        </p:nvPicPr>
        <p:blipFill>
          <a:blip r:embed="rId7"/>
          <a:stretch>
            <a:fillRect/>
          </a:stretch>
        </p:blipFill>
        <p:spPr>
          <a:xfrm>
            <a:off x="4090784" y="3874228"/>
            <a:ext cx="1330553" cy="1167203"/>
          </a:xfrm>
          <a:prstGeom prst="rect">
            <a:avLst/>
          </a:prstGeom>
        </p:spPr>
      </p:pic>
      <p:pic>
        <p:nvPicPr>
          <p:cNvPr id="8" name="Picture 7"/>
          <p:cNvPicPr>
            <a:picLocks noChangeAspect="1"/>
          </p:cNvPicPr>
          <p:nvPr/>
        </p:nvPicPr>
        <p:blipFill>
          <a:blip r:embed="rId8"/>
          <a:stretch>
            <a:fillRect/>
          </a:stretch>
        </p:blipFill>
        <p:spPr>
          <a:xfrm>
            <a:off x="6131207" y="3512665"/>
            <a:ext cx="1526894" cy="1296491"/>
          </a:xfrm>
          <a:prstGeom prst="rect">
            <a:avLst/>
          </a:prstGeom>
        </p:spPr>
      </p:pic>
      <p:pic>
        <p:nvPicPr>
          <p:cNvPr id="9" name="Picture 8"/>
          <p:cNvPicPr>
            <a:picLocks noChangeAspect="1"/>
          </p:cNvPicPr>
          <p:nvPr/>
        </p:nvPicPr>
        <p:blipFill>
          <a:blip r:embed="rId9"/>
          <a:stretch>
            <a:fillRect/>
          </a:stretch>
        </p:blipFill>
        <p:spPr>
          <a:xfrm>
            <a:off x="1684547" y="3127240"/>
            <a:ext cx="1667340" cy="1893485"/>
          </a:xfrm>
          <a:prstGeom prst="rect">
            <a:avLst/>
          </a:prstGeom>
        </p:spPr>
      </p:pic>
    </p:spTree>
    <p:extLst>
      <p:ext uri="{BB962C8B-B14F-4D97-AF65-F5344CB8AC3E}">
        <p14:creationId xmlns:p14="http://schemas.microsoft.com/office/powerpoint/2010/main" val="2312472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23174" y="47297"/>
            <a:ext cx="6972587" cy="5049114"/>
          </a:xfrm>
          <a:prstGeom prst="rect">
            <a:avLst/>
          </a:prstGeom>
        </p:spPr>
      </p:pic>
      <p:pic>
        <p:nvPicPr>
          <p:cNvPr id="5" name="Picture 4"/>
          <p:cNvPicPr>
            <a:picLocks noChangeAspect="1"/>
          </p:cNvPicPr>
          <p:nvPr/>
        </p:nvPicPr>
        <p:blipFill>
          <a:blip r:embed="rId4"/>
          <a:stretch>
            <a:fillRect/>
          </a:stretch>
        </p:blipFill>
        <p:spPr>
          <a:xfrm>
            <a:off x="5943601" y="742951"/>
            <a:ext cx="1550042" cy="1998137"/>
          </a:xfrm>
          <a:prstGeom prst="rect">
            <a:avLst/>
          </a:prstGeom>
        </p:spPr>
      </p:pic>
      <p:pic>
        <p:nvPicPr>
          <p:cNvPr id="7" name="Picture 6"/>
          <p:cNvPicPr>
            <a:picLocks noChangeAspect="1"/>
          </p:cNvPicPr>
          <p:nvPr/>
        </p:nvPicPr>
        <p:blipFill>
          <a:blip r:embed="rId5"/>
          <a:stretch>
            <a:fillRect/>
          </a:stretch>
        </p:blipFill>
        <p:spPr>
          <a:xfrm>
            <a:off x="2571750" y="3257550"/>
            <a:ext cx="1101720" cy="936792"/>
          </a:xfrm>
          <a:prstGeom prst="rect">
            <a:avLst/>
          </a:prstGeom>
        </p:spPr>
      </p:pic>
      <p:pic>
        <p:nvPicPr>
          <p:cNvPr id="8" name="Picture 7"/>
          <p:cNvPicPr>
            <a:picLocks noChangeAspect="1"/>
          </p:cNvPicPr>
          <p:nvPr/>
        </p:nvPicPr>
        <p:blipFill>
          <a:blip r:embed="rId6"/>
          <a:stretch>
            <a:fillRect/>
          </a:stretch>
        </p:blipFill>
        <p:spPr>
          <a:xfrm>
            <a:off x="6629400" y="3657600"/>
            <a:ext cx="933743" cy="931515"/>
          </a:xfrm>
          <a:prstGeom prst="rect">
            <a:avLst/>
          </a:prstGeom>
        </p:spPr>
      </p:pic>
      <p:pic>
        <p:nvPicPr>
          <p:cNvPr id="9" name="Picture 8"/>
          <p:cNvPicPr>
            <a:picLocks noChangeAspect="1"/>
          </p:cNvPicPr>
          <p:nvPr/>
        </p:nvPicPr>
        <p:blipFill>
          <a:blip r:embed="rId7"/>
          <a:stretch>
            <a:fillRect/>
          </a:stretch>
        </p:blipFill>
        <p:spPr>
          <a:xfrm>
            <a:off x="1314450" y="3906136"/>
            <a:ext cx="1334111" cy="1173650"/>
          </a:xfrm>
          <a:prstGeom prst="rect">
            <a:avLst/>
          </a:prstGeom>
        </p:spPr>
      </p:pic>
      <p:pic>
        <p:nvPicPr>
          <p:cNvPr id="10" name="Picture 9"/>
          <p:cNvPicPr>
            <a:picLocks noChangeAspect="1"/>
          </p:cNvPicPr>
          <p:nvPr/>
        </p:nvPicPr>
        <p:blipFill>
          <a:blip r:embed="rId8"/>
          <a:stretch>
            <a:fillRect/>
          </a:stretch>
        </p:blipFill>
        <p:spPr>
          <a:xfrm>
            <a:off x="4179884" y="2571854"/>
            <a:ext cx="1714502" cy="965339"/>
          </a:xfrm>
          <a:prstGeom prst="rect">
            <a:avLst/>
          </a:prstGeom>
        </p:spPr>
      </p:pic>
      <p:pic>
        <p:nvPicPr>
          <p:cNvPr id="11" name="Picture 10"/>
          <p:cNvPicPr>
            <a:picLocks noChangeAspect="1"/>
          </p:cNvPicPr>
          <p:nvPr/>
        </p:nvPicPr>
        <p:blipFill>
          <a:blip r:embed="rId9"/>
          <a:stretch>
            <a:fillRect/>
          </a:stretch>
        </p:blipFill>
        <p:spPr>
          <a:xfrm>
            <a:off x="3100738" y="1887723"/>
            <a:ext cx="1028702" cy="1166801"/>
          </a:xfrm>
          <a:prstGeom prst="rect">
            <a:avLst/>
          </a:prstGeom>
        </p:spPr>
      </p:pic>
      <p:pic>
        <p:nvPicPr>
          <p:cNvPr id="12" name="Picture 11"/>
          <p:cNvPicPr>
            <a:picLocks noChangeAspect="1"/>
          </p:cNvPicPr>
          <p:nvPr/>
        </p:nvPicPr>
        <p:blipFill>
          <a:blip r:embed="rId10"/>
          <a:stretch>
            <a:fillRect/>
          </a:stretch>
        </p:blipFill>
        <p:spPr>
          <a:xfrm>
            <a:off x="4839806" y="3829050"/>
            <a:ext cx="742185" cy="1104002"/>
          </a:xfrm>
          <a:prstGeom prst="rect">
            <a:avLst/>
          </a:prstGeom>
        </p:spPr>
      </p:pic>
    </p:spTree>
    <p:extLst>
      <p:ext uri="{BB962C8B-B14F-4D97-AF65-F5344CB8AC3E}">
        <p14:creationId xmlns:p14="http://schemas.microsoft.com/office/powerpoint/2010/main" val="43454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7000"/>
                                  </p:stCondLst>
                                  <p:childTnLst>
                                    <p:set>
                                      <p:cBhvr>
                                        <p:cTn id="11" dur="1" fill="hold">
                                          <p:stCondLst>
                                            <p:cond delay="0"/>
                                          </p:stCondLst>
                                        </p:cTn>
                                        <p:tgtEl>
                                          <p:spTgt spid="5"/>
                                        </p:tgtEl>
                                        <p:attrNameLst>
                                          <p:attrName>style.visibility</p:attrName>
                                        </p:attrNameLst>
                                      </p:cBhvr>
                                      <p:to>
                                        <p:strVal val="visible"/>
                                      </p:to>
                                    </p:set>
                                  </p:childTnLst>
                                </p:cTn>
                              </p:par>
                            </p:childTnLst>
                          </p:cTn>
                        </p:par>
                        <p:par>
                          <p:cTn id="12" fill="hold">
                            <p:stCondLst>
                              <p:cond delay="7500"/>
                            </p:stCondLst>
                            <p:childTnLst>
                              <p:par>
                                <p:cTn id="13" presetID="1" presetClass="entr" presetSubtype="0" fill="hold" nodeType="afterEffect">
                                  <p:stCondLst>
                                    <p:cond delay="7000"/>
                                  </p:stCondLst>
                                  <p:childTnLst>
                                    <p:set>
                                      <p:cBhvr>
                                        <p:cTn id="14" dur="1" fill="hold">
                                          <p:stCondLst>
                                            <p:cond delay="0"/>
                                          </p:stCondLst>
                                        </p:cTn>
                                        <p:tgtEl>
                                          <p:spTgt spid="8"/>
                                        </p:tgtEl>
                                        <p:attrNameLst>
                                          <p:attrName>style.visibility</p:attrName>
                                        </p:attrNameLst>
                                      </p:cBhvr>
                                      <p:to>
                                        <p:strVal val="visible"/>
                                      </p:to>
                                    </p:set>
                                  </p:childTnLst>
                                </p:cTn>
                              </p:par>
                            </p:childTnLst>
                          </p:cTn>
                        </p:par>
                        <p:par>
                          <p:cTn id="15" fill="hold">
                            <p:stCondLst>
                              <p:cond delay="14500"/>
                            </p:stCondLst>
                            <p:childTnLst>
                              <p:par>
                                <p:cTn id="16" presetID="2" presetClass="entr" presetSubtype="4" fill="hold" nodeType="afterEffect">
                                  <p:stCondLst>
                                    <p:cond delay="70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22000"/>
                            </p:stCondLst>
                            <p:childTnLst>
                              <p:par>
                                <p:cTn id="21" presetID="26" presetClass="entr" presetSubtype="0" fill="hold" nodeType="afterEffect">
                                  <p:stCondLst>
                                    <p:cond delay="700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80">
                                          <p:stCondLst>
                                            <p:cond delay="0"/>
                                          </p:stCondLst>
                                        </p:cTn>
                                        <p:tgtEl>
                                          <p:spTgt spid="9"/>
                                        </p:tgtEl>
                                      </p:cBhvr>
                                    </p:animEffect>
                                    <p:anim calcmode="lin" valueType="num">
                                      <p:cBhvr>
                                        <p:cTn id="2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gtEl>
                                      </p:cBhvr>
                                      <p:to x="100000" y="60000"/>
                                    </p:animScale>
                                    <p:animScale>
                                      <p:cBhvr>
                                        <p:cTn id="30" dur="166" decel="50000">
                                          <p:stCondLst>
                                            <p:cond delay="676"/>
                                          </p:stCondLst>
                                        </p:cTn>
                                        <p:tgtEl>
                                          <p:spTgt spid="9"/>
                                        </p:tgtEl>
                                      </p:cBhvr>
                                      <p:to x="100000" y="100000"/>
                                    </p:animScale>
                                    <p:animScale>
                                      <p:cBhvr>
                                        <p:cTn id="31" dur="26">
                                          <p:stCondLst>
                                            <p:cond delay="1312"/>
                                          </p:stCondLst>
                                        </p:cTn>
                                        <p:tgtEl>
                                          <p:spTgt spid="9"/>
                                        </p:tgtEl>
                                      </p:cBhvr>
                                      <p:to x="100000" y="80000"/>
                                    </p:animScale>
                                    <p:animScale>
                                      <p:cBhvr>
                                        <p:cTn id="32" dur="166" decel="50000">
                                          <p:stCondLst>
                                            <p:cond delay="1338"/>
                                          </p:stCondLst>
                                        </p:cTn>
                                        <p:tgtEl>
                                          <p:spTgt spid="9"/>
                                        </p:tgtEl>
                                      </p:cBhvr>
                                      <p:to x="100000" y="100000"/>
                                    </p:animScale>
                                    <p:animScale>
                                      <p:cBhvr>
                                        <p:cTn id="33" dur="26">
                                          <p:stCondLst>
                                            <p:cond delay="1642"/>
                                          </p:stCondLst>
                                        </p:cTn>
                                        <p:tgtEl>
                                          <p:spTgt spid="9"/>
                                        </p:tgtEl>
                                      </p:cBhvr>
                                      <p:to x="100000" y="90000"/>
                                    </p:animScale>
                                    <p:animScale>
                                      <p:cBhvr>
                                        <p:cTn id="34" dur="166" decel="50000">
                                          <p:stCondLst>
                                            <p:cond delay="1668"/>
                                          </p:stCondLst>
                                        </p:cTn>
                                        <p:tgtEl>
                                          <p:spTgt spid="9"/>
                                        </p:tgtEl>
                                      </p:cBhvr>
                                      <p:to x="100000" y="100000"/>
                                    </p:animScale>
                                    <p:animScale>
                                      <p:cBhvr>
                                        <p:cTn id="35" dur="26">
                                          <p:stCondLst>
                                            <p:cond delay="1808"/>
                                          </p:stCondLst>
                                        </p:cTn>
                                        <p:tgtEl>
                                          <p:spTgt spid="9"/>
                                        </p:tgtEl>
                                      </p:cBhvr>
                                      <p:to x="100000" y="95000"/>
                                    </p:animScale>
                                    <p:animScale>
                                      <p:cBhvr>
                                        <p:cTn id="36" dur="166" decel="50000">
                                          <p:stCondLst>
                                            <p:cond delay="1834"/>
                                          </p:stCondLst>
                                        </p:cTn>
                                        <p:tgtEl>
                                          <p:spTgt spid="9"/>
                                        </p:tgtEl>
                                      </p:cBhvr>
                                      <p:to x="100000" y="100000"/>
                                    </p:animScale>
                                  </p:childTnLst>
                                </p:cTn>
                              </p:par>
                            </p:childTnLst>
                          </p:cTn>
                        </p:par>
                        <p:par>
                          <p:cTn id="37" fill="hold">
                            <p:stCondLst>
                              <p:cond delay="31000"/>
                            </p:stCondLst>
                            <p:childTnLst>
                              <p:par>
                                <p:cTn id="38" presetID="45" presetClass="entr" presetSubtype="0" fill="hold" nodeType="afterEffect">
                                  <p:stCondLst>
                                    <p:cond delay="70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000"/>
                                        <p:tgtEl>
                                          <p:spTgt spid="7"/>
                                        </p:tgtEl>
                                      </p:cBhvr>
                                    </p:animEffect>
                                    <p:anim calcmode="lin" valueType="num">
                                      <p:cBhvr>
                                        <p:cTn id="41" dur="2000" fill="hold"/>
                                        <p:tgtEl>
                                          <p:spTgt spid="7"/>
                                        </p:tgtEl>
                                        <p:attrNameLst>
                                          <p:attrName>ppt_w</p:attrName>
                                        </p:attrNameLst>
                                      </p:cBhvr>
                                      <p:tavLst>
                                        <p:tav tm="0" fmla="#ppt_w*sin(2.5*pi*$)">
                                          <p:val>
                                            <p:fltVal val="0"/>
                                          </p:val>
                                        </p:tav>
                                        <p:tav tm="100000">
                                          <p:val>
                                            <p:fltVal val="1"/>
                                          </p:val>
                                        </p:tav>
                                      </p:tavLst>
                                    </p:anim>
                                    <p:anim calcmode="lin" valueType="num">
                                      <p:cBhvr>
                                        <p:cTn id="42" dur="2000" fill="hold"/>
                                        <p:tgtEl>
                                          <p:spTgt spid="7"/>
                                        </p:tgtEl>
                                        <p:attrNameLst>
                                          <p:attrName>ppt_h</p:attrName>
                                        </p:attrNameLst>
                                      </p:cBhvr>
                                      <p:tavLst>
                                        <p:tav tm="0">
                                          <p:val>
                                            <p:strVal val="#ppt_h"/>
                                          </p:val>
                                        </p:tav>
                                        <p:tav tm="100000">
                                          <p:val>
                                            <p:strVal val="#ppt_h"/>
                                          </p:val>
                                        </p:tav>
                                      </p:tavLst>
                                    </p:anim>
                                  </p:childTnLst>
                                </p:cTn>
                              </p:par>
                            </p:childTnLst>
                          </p:cTn>
                        </p:par>
                        <p:par>
                          <p:cTn id="43" fill="hold">
                            <p:stCondLst>
                              <p:cond delay="40000"/>
                            </p:stCondLst>
                            <p:childTnLst>
                              <p:par>
                                <p:cTn id="44" presetID="42" presetClass="entr" presetSubtype="0" fill="hold" nodeType="afterEffect">
                                  <p:stCondLst>
                                    <p:cond delay="70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par>
                          <p:cTn id="49" fill="hold">
                            <p:stCondLst>
                              <p:cond delay="48000"/>
                            </p:stCondLst>
                            <p:childTnLst>
                              <p:par>
                                <p:cTn id="50" presetID="1" presetClass="entr" presetSubtype="0" fill="hold" nodeType="afterEffect">
                                  <p:stCondLst>
                                    <p:cond delay="7000"/>
                                  </p:stCondLst>
                                  <p:childTnLst>
                                    <p:set>
                                      <p:cBhvr>
                                        <p:cTn id="51" dur="1" fill="hold">
                                          <p:stCondLst>
                                            <p:cond delay="12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5673" y="1243147"/>
            <a:ext cx="1542437" cy="1747810"/>
          </a:xfrm>
          <a:prstGeom prst="rect">
            <a:avLst/>
          </a:prstGeom>
        </p:spPr>
      </p:pic>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7900" y="1141083"/>
            <a:ext cx="1601209" cy="1399950"/>
          </a:xfrm>
          <a:prstGeom prst="rect">
            <a:avLst/>
          </a:prstGeom>
          <a:noFill/>
          <a:ln>
            <a:noFill/>
          </a:ln>
        </p:spPr>
      </p:pic>
      <p:sp>
        <p:nvSpPr>
          <p:cNvPr id="14" name="TextBox 13"/>
          <p:cNvSpPr txBox="1"/>
          <p:nvPr/>
        </p:nvSpPr>
        <p:spPr>
          <a:xfrm>
            <a:off x="1413668" y="1702559"/>
            <a:ext cx="2539461" cy="369332"/>
          </a:xfrm>
          <a:prstGeom prst="rect">
            <a:avLst/>
          </a:prstGeom>
          <a:noFill/>
        </p:spPr>
        <p:txBody>
          <a:bodyPr wrap="square" rtlCol="0">
            <a:spAutoFit/>
          </a:bodyPr>
          <a:lstStyle/>
          <a:p>
            <a:r>
              <a:rPr lang="en-US" dirty="0" smtClean="0"/>
              <a:t>(1) Giardia</a:t>
            </a:r>
            <a:endParaRPr lang="en-US" dirty="0"/>
          </a:p>
        </p:txBody>
      </p:sp>
      <p:sp>
        <p:nvSpPr>
          <p:cNvPr id="16" name="TextBox 15"/>
          <p:cNvSpPr txBox="1"/>
          <p:nvPr/>
        </p:nvSpPr>
        <p:spPr>
          <a:xfrm>
            <a:off x="4490664" y="1243147"/>
            <a:ext cx="1257300" cy="1200329"/>
          </a:xfrm>
          <a:prstGeom prst="rect">
            <a:avLst/>
          </a:prstGeom>
          <a:noFill/>
        </p:spPr>
        <p:txBody>
          <a:bodyPr wrap="square" rtlCol="0">
            <a:spAutoFit/>
          </a:bodyPr>
          <a:lstStyle/>
          <a:p>
            <a:r>
              <a:rPr lang="en-US" dirty="0" smtClean="0">
                <a:solidFill>
                  <a:schemeClr val="accent3">
                    <a:lumMod val="50000"/>
                  </a:schemeClr>
                </a:solidFill>
              </a:rPr>
              <a:t>(3</a:t>
            </a:r>
            <a:r>
              <a:rPr lang="en-US" i="1" dirty="0" smtClean="0">
                <a:solidFill>
                  <a:schemeClr val="accent3">
                    <a:lumMod val="50000"/>
                  </a:schemeClr>
                </a:solidFill>
              </a:rPr>
              <a:t>) E. coli-   </a:t>
            </a:r>
            <a:r>
              <a:rPr lang="en-US" dirty="0"/>
              <a:t>c</a:t>
            </a:r>
            <a:r>
              <a:rPr lang="en-US" dirty="0" smtClean="0"/>
              <a:t>auses </a:t>
            </a:r>
            <a:r>
              <a:rPr lang="en-US" i="1" dirty="0" smtClean="0"/>
              <a:t>E. coli </a:t>
            </a:r>
            <a:r>
              <a:rPr lang="en-US" dirty="0"/>
              <a:t>i</a:t>
            </a:r>
            <a:r>
              <a:rPr lang="en-US" dirty="0" smtClean="0"/>
              <a:t>nfection</a:t>
            </a:r>
            <a:endParaRPr lang="en-US" dirty="0"/>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26934" y="3534549"/>
            <a:ext cx="1926195" cy="139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439847" y="3257550"/>
            <a:ext cx="1771650" cy="369332"/>
          </a:xfrm>
          <a:prstGeom prst="rect">
            <a:avLst/>
          </a:prstGeom>
          <a:noFill/>
        </p:spPr>
        <p:txBody>
          <a:bodyPr wrap="square" rtlCol="0">
            <a:spAutoFit/>
          </a:bodyPr>
          <a:lstStyle/>
          <a:p>
            <a:r>
              <a:rPr lang="en-US" dirty="0" smtClean="0"/>
              <a:t>(2) Salmonella</a:t>
            </a:r>
            <a:endParaRPr lang="en-US" dirty="0"/>
          </a:p>
        </p:txBody>
      </p:sp>
      <p:sp>
        <p:nvSpPr>
          <p:cNvPr id="24" name="TextBox 23"/>
          <p:cNvSpPr txBox="1"/>
          <p:nvPr/>
        </p:nvSpPr>
        <p:spPr>
          <a:xfrm>
            <a:off x="1439848" y="228600"/>
            <a:ext cx="6101633" cy="923330"/>
          </a:xfrm>
          <a:prstGeom prst="rect">
            <a:avLst/>
          </a:prstGeom>
          <a:noFill/>
        </p:spPr>
        <p:txBody>
          <a:bodyPr wrap="square" rtlCol="0">
            <a:spAutoFit/>
          </a:bodyPr>
          <a:lstStyle/>
          <a:p>
            <a:r>
              <a:rPr lang="en-US" sz="2700" u="sng" dirty="0">
                <a:solidFill>
                  <a:srgbClr val="3D4D1F"/>
                </a:solidFill>
              </a:rPr>
              <a:t>Four pathogens that contaminate water through animal feces or urine are:</a:t>
            </a:r>
          </a:p>
        </p:txBody>
      </p:sp>
      <p:sp>
        <p:nvSpPr>
          <p:cNvPr id="4" name="TextBox 3"/>
          <p:cNvSpPr txBox="1"/>
          <p:nvPr/>
        </p:nvSpPr>
        <p:spPr>
          <a:xfrm>
            <a:off x="4490664" y="2713957"/>
            <a:ext cx="2057400" cy="415498"/>
          </a:xfrm>
          <a:prstGeom prst="rect">
            <a:avLst/>
          </a:prstGeom>
          <a:noFill/>
        </p:spPr>
        <p:txBody>
          <a:bodyPr wrap="square" rtlCol="0">
            <a:spAutoFit/>
          </a:bodyPr>
          <a:lstStyle/>
          <a:p>
            <a:r>
              <a:rPr lang="en-US" sz="2100" dirty="0">
                <a:solidFill>
                  <a:srgbClr val="336600"/>
                </a:solidFill>
              </a:rPr>
              <a:t>(4) </a:t>
            </a:r>
            <a:r>
              <a:rPr lang="en-US" sz="2100" dirty="0" err="1">
                <a:solidFill>
                  <a:srgbClr val="336600"/>
                </a:solidFill>
              </a:rPr>
              <a:t>Leptospira</a:t>
            </a:r>
            <a:endParaRPr lang="en-US" sz="2100" dirty="0">
              <a:solidFill>
                <a:srgbClr val="336600"/>
              </a:solidFill>
            </a:endParaRPr>
          </a:p>
        </p:txBody>
      </p:sp>
      <p:pic>
        <p:nvPicPr>
          <p:cNvPr id="5" name="Picture 4"/>
          <p:cNvPicPr>
            <a:picLocks noChangeAspect="1"/>
          </p:cNvPicPr>
          <p:nvPr/>
        </p:nvPicPr>
        <p:blipFill>
          <a:blip r:embed="rId6"/>
          <a:stretch>
            <a:fillRect/>
          </a:stretch>
        </p:blipFill>
        <p:spPr>
          <a:xfrm>
            <a:off x="5143500" y="3236033"/>
            <a:ext cx="2111151" cy="1695978"/>
          </a:xfrm>
          <a:prstGeom prst="rect">
            <a:avLst/>
          </a:prstGeom>
        </p:spPr>
      </p:pic>
    </p:spTree>
    <p:extLst>
      <p:ext uri="{BB962C8B-B14F-4D97-AF65-F5344CB8AC3E}">
        <p14:creationId xmlns:p14="http://schemas.microsoft.com/office/powerpoint/2010/main" val="23956797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229350" cy="2765822"/>
          </a:xfrm>
        </p:spPr>
        <p:txBody>
          <a:bodyPr>
            <a:normAutofit fontScale="90000"/>
          </a:bodyPr>
          <a:lstStyle/>
          <a:p>
            <a:pPr algn="l"/>
            <a:r>
              <a:rPr lang="en-US" b="1" u="sng" dirty="0" smtClean="0">
                <a:solidFill>
                  <a:schemeClr val="accent3">
                    <a:lumMod val="50000"/>
                  </a:schemeClr>
                </a:solidFill>
              </a:rPr>
              <a:t>All four of the pathogens shown in the previous slide cause: </a:t>
            </a:r>
            <a:r>
              <a:rPr lang="en-US" dirty="0" smtClean="0">
                <a:solidFill>
                  <a:schemeClr val="accent3">
                    <a:lumMod val="50000"/>
                  </a:schemeClr>
                </a:solidFill>
              </a:rPr>
              <a:t/>
            </a:r>
            <a:br>
              <a:rPr lang="en-US" dirty="0" smtClean="0">
                <a:solidFill>
                  <a:schemeClr val="accent3">
                    <a:lumMod val="50000"/>
                  </a:schemeClr>
                </a:solidFill>
              </a:rPr>
            </a:br>
            <a:r>
              <a:rPr lang="en-US" dirty="0" smtClean="0">
                <a:solidFill>
                  <a:schemeClr val="accent3">
                    <a:lumMod val="50000"/>
                  </a:schemeClr>
                </a:solidFill>
              </a:rPr>
              <a:t>        </a:t>
            </a:r>
            <a:br>
              <a:rPr lang="en-US" dirty="0" smtClean="0">
                <a:solidFill>
                  <a:schemeClr val="accent3">
                    <a:lumMod val="50000"/>
                  </a:schemeClr>
                </a:solidFill>
              </a:rPr>
            </a:br>
            <a:r>
              <a:rPr lang="en-US" dirty="0" smtClean="0"/>
              <a:t/>
            </a:r>
            <a:br>
              <a:rPr lang="en-US" dirty="0" smtClean="0"/>
            </a:br>
            <a:r>
              <a:rPr lang="en-US" dirty="0" smtClean="0"/>
              <a:t/>
            </a:r>
            <a:br>
              <a:rPr lang="en-US" dirty="0" smtClean="0"/>
            </a:br>
            <a:r>
              <a:rPr lang="en-US" dirty="0" smtClean="0"/>
              <a:t>  </a:t>
            </a:r>
            <a:endParaRPr lang="en-US" dirty="0"/>
          </a:p>
        </p:txBody>
      </p:sp>
      <p:sp>
        <p:nvSpPr>
          <p:cNvPr id="4" name="Rounded Rectangle 3"/>
          <p:cNvSpPr/>
          <p:nvPr/>
        </p:nvSpPr>
        <p:spPr>
          <a:xfrm>
            <a:off x="2515057" y="3551872"/>
            <a:ext cx="3991241" cy="10951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….and are sometimes followed by other more serious symptoms</a:t>
            </a:r>
          </a:p>
        </p:txBody>
      </p:sp>
      <p:sp>
        <p:nvSpPr>
          <p:cNvPr id="5" name="Rounded Rectangle 4"/>
          <p:cNvSpPr/>
          <p:nvPr/>
        </p:nvSpPr>
        <p:spPr>
          <a:xfrm>
            <a:off x="3438143" y="1522589"/>
            <a:ext cx="4373118" cy="2029282"/>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t>A change in microbe populations(Some</a:t>
            </a:r>
          </a:p>
          <a:p>
            <a:pPr algn="ctr"/>
            <a:r>
              <a:rPr lang="en-US" sz="2400" b="1" i="1" dirty="0"/>
              <a:t>double</a:t>
            </a:r>
            <a:r>
              <a:rPr lang="en-US" sz="2400" dirty="0"/>
              <a:t> every 20 minutes, and all it takes is ONE, as it divides </a:t>
            </a:r>
            <a:r>
              <a:rPr lang="en-US" sz="2400" dirty="0" smtClean="0"/>
              <a:t>asexually</a:t>
            </a:r>
            <a:r>
              <a:rPr lang="en-US" sz="2400" dirty="0"/>
              <a:t>)….</a:t>
            </a:r>
          </a:p>
        </p:txBody>
      </p:sp>
    </p:spTree>
    <p:extLst>
      <p:ext uri="{BB962C8B-B14F-4D97-AF65-F5344CB8AC3E}">
        <p14:creationId xmlns:p14="http://schemas.microsoft.com/office/powerpoint/2010/main" val="30515622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8600"/>
            <a:ext cx="6172200" cy="1828800"/>
          </a:xfrm>
        </p:spPr>
        <p:txBody>
          <a:bodyPr>
            <a:normAutofit fontScale="90000"/>
          </a:bodyPr>
          <a:lstStyle/>
          <a:p>
            <a:r>
              <a:rPr lang="en-US" sz="3000" b="1" dirty="0">
                <a:solidFill>
                  <a:schemeClr val="accent3">
                    <a:lumMod val="50000"/>
                  </a:schemeClr>
                </a:solidFill>
              </a:rPr>
              <a:t/>
            </a:r>
            <a:br>
              <a:rPr lang="en-US" sz="3000" b="1" dirty="0">
                <a:solidFill>
                  <a:schemeClr val="accent3">
                    <a:lumMod val="50000"/>
                  </a:schemeClr>
                </a:solidFill>
              </a:rPr>
            </a:br>
            <a:r>
              <a:rPr lang="en-US" b="1" dirty="0">
                <a:solidFill>
                  <a:schemeClr val="accent3">
                    <a:lumMod val="50000"/>
                  </a:schemeClr>
                </a:solidFill>
              </a:rPr>
              <a:t/>
            </a:r>
            <a:br>
              <a:rPr lang="en-US" b="1" dirty="0">
                <a:solidFill>
                  <a:schemeClr val="accent3">
                    <a:lumMod val="50000"/>
                  </a:schemeClr>
                </a:solidFill>
              </a:rPr>
            </a:br>
            <a:r>
              <a:rPr lang="en-US" sz="3000" b="1" dirty="0">
                <a:solidFill>
                  <a:schemeClr val="accent3">
                    <a:lumMod val="50000"/>
                  </a:schemeClr>
                </a:solidFill>
              </a:rPr>
              <a:t>In One Health,</a:t>
            </a:r>
            <a:r>
              <a:rPr lang="en-US" sz="2400" dirty="0">
                <a:solidFill>
                  <a:schemeClr val="accent3">
                    <a:lumMod val="50000"/>
                  </a:schemeClr>
                </a:solidFill>
              </a:rPr>
              <a:t/>
            </a:r>
            <a:br>
              <a:rPr lang="en-US" sz="2400" dirty="0">
                <a:solidFill>
                  <a:schemeClr val="accent3">
                    <a:lumMod val="50000"/>
                  </a:schemeClr>
                </a:solidFill>
              </a:rPr>
            </a:br>
            <a:r>
              <a:rPr lang="en-US" sz="2025" dirty="0">
                <a:solidFill>
                  <a:schemeClr val="accent3">
                    <a:lumMod val="50000"/>
                  </a:schemeClr>
                </a:solidFill>
              </a:rPr>
              <a:t>We study how animals, and people can live together in a healthy world. </a:t>
            </a:r>
          </a:p>
        </p:txBody>
      </p:sp>
      <p:pic>
        <p:nvPicPr>
          <p:cNvPr id="5" name="Content Placeholder 4" descr="iStock_000007095947Large.jpg"/>
          <p:cNvPicPr>
            <a:picLocks noGrp="1" noChangeAspect="1"/>
          </p:cNvPicPr>
          <p:nvPr>
            <p:ph sz="quarter" idx="4294967295"/>
          </p:nvPr>
        </p:nvPicPr>
        <p:blipFill>
          <a:blip r:embed="rId3" cstate="print"/>
          <a:stretch>
            <a:fillRect/>
          </a:stretch>
        </p:blipFill>
        <p:spPr>
          <a:xfrm>
            <a:off x="1925242" y="2199389"/>
            <a:ext cx="2564606" cy="1691268"/>
          </a:xfrm>
          <a:prstGeom prst="rect">
            <a:avLst/>
          </a:prstGeom>
        </p:spPr>
      </p:pic>
      <p:pic>
        <p:nvPicPr>
          <p:cNvPr id="6" name="Content Placeholder 5" descr="iStock_000004059785Large (2).jpg"/>
          <p:cNvPicPr>
            <a:picLocks noGrp="1" noChangeAspect="1"/>
          </p:cNvPicPr>
          <p:nvPr>
            <p:ph sz="quarter" idx="4294967295"/>
          </p:nvPr>
        </p:nvPicPr>
        <p:blipFill>
          <a:blip r:embed="rId4" cstate="print"/>
          <a:stretch>
            <a:fillRect/>
          </a:stretch>
        </p:blipFill>
        <p:spPr>
          <a:xfrm>
            <a:off x="4626769" y="2187517"/>
            <a:ext cx="2564606" cy="1715014"/>
          </a:xfrm>
          <a:prstGeom prst="rect">
            <a:avLst/>
          </a:prstGeom>
        </p:spPr>
      </p:pic>
    </p:spTree>
    <p:extLst>
      <p:ext uri="{BB962C8B-B14F-4D97-AF65-F5344CB8AC3E}">
        <p14:creationId xmlns:p14="http://schemas.microsoft.com/office/powerpoint/2010/main" val="23391455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solidFill>
                  <a:schemeClr val="accent3">
                    <a:lumMod val="50000"/>
                  </a:schemeClr>
                </a:solidFill>
              </a:rPr>
              <a:t>                              Giardia</a:t>
            </a:r>
            <a:endParaRPr lang="en-US" i="1" dirty="0">
              <a:solidFill>
                <a:schemeClr val="accent3">
                  <a:lumMod val="50000"/>
                </a:schemeClr>
              </a:solidFill>
            </a:endParaRPr>
          </a:p>
        </p:txBody>
      </p:sp>
      <p:sp>
        <p:nvSpPr>
          <p:cNvPr id="3" name="Content Placeholder 2"/>
          <p:cNvSpPr>
            <a:spLocks noGrp="1"/>
          </p:cNvSpPr>
          <p:nvPr>
            <p:ph idx="1"/>
          </p:nvPr>
        </p:nvSpPr>
        <p:spPr/>
        <p:txBody>
          <a:bodyPr>
            <a:normAutofit fontScale="25000" lnSpcReduction="20000"/>
          </a:bodyPr>
          <a:lstStyle/>
          <a:p>
            <a:endParaRPr lang="en-US" b="1" dirty="0" smtClean="0"/>
          </a:p>
          <a:p>
            <a:pPr marL="0" indent="0">
              <a:buNone/>
            </a:pPr>
            <a:r>
              <a:rPr lang="en-US" i="1" dirty="0" smtClean="0">
                <a:solidFill>
                  <a:schemeClr val="accent2"/>
                </a:solidFill>
              </a:rPr>
              <a:t> </a:t>
            </a:r>
            <a:endParaRPr lang="en-US" i="1" dirty="0">
              <a:solidFill>
                <a:schemeClr val="accent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514" y="422471"/>
            <a:ext cx="1543050" cy="1755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G. duodenalis cysts in a wet mount stained with iod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978" y="422471"/>
            <a:ext cx="1531144" cy="15311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11910" y="2228597"/>
            <a:ext cx="6441034" cy="1477328"/>
          </a:xfrm>
          <a:prstGeom prst="rect">
            <a:avLst/>
          </a:prstGeom>
        </p:spPr>
        <p:txBody>
          <a:bodyPr wrap="square">
            <a:spAutoFit/>
          </a:bodyPr>
          <a:lstStyle/>
          <a:p>
            <a:pPr marL="285750" indent="-285750">
              <a:buFont typeface="Arial" panose="020B0604020202020204" pitchFamily="34" charset="0"/>
              <a:buChar char="•"/>
            </a:pPr>
            <a:r>
              <a:rPr lang="en-US" dirty="0"/>
              <a:t>Both animals and humans become infected with </a:t>
            </a:r>
            <a:r>
              <a:rPr lang="en-US" i="1" dirty="0">
                <a:solidFill>
                  <a:schemeClr val="accent3">
                    <a:lumMod val="50000"/>
                  </a:schemeClr>
                </a:solidFill>
              </a:rPr>
              <a:t>Giardia</a:t>
            </a:r>
            <a:r>
              <a:rPr lang="en-US" dirty="0"/>
              <a:t> by swallowing </a:t>
            </a:r>
            <a:r>
              <a:rPr lang="en-US" i="1" dirty="0"/>
              <a:t>Giardia</a:t>
            </a:r>
            <a:r>
              <a:rPr lang="en-US" dirty="0"/>
              <a:t> cysts. </a:t>
            </a:r>
          </a:p>
          <a:p>
            <a:pPr marL="285750" indent="-285750">
              <a:buFont typeface="Arial" panose="020B0604020202020204" pitchFamily="34" charset="0"/>
              <a:buChar char="•"/>
            </a:pPr>
            <a:r>
              <a:rPr lang="en-US" dirty="0"/>
              <a:t> </a:t>
            </a:r>
            <a:r>
              <a:rPr lang="en-US" i="1" dirty="0"/>
              <a:t>Giardia</a:t>
            </a:r>
            <a:r>
              <a:rPr lang="en-US" dirty="0"/>
              <a:t> is protected by an outer shell that allows it to survive outside the body for long periods of time and makes it </a:t>
            </a:r>
            <a:r>
              <a:rPr lang="en-US" i="1" dirty="0">
                <a:solidFill>
                  <a:schemeClr val="accent2"/>
                </a:solidFill>
              </a:rPr>
              <a:t>tolerant to chlorine, so it may not </a:t>
            </a:r>
            <a:r>
              <a:rPr lang="en-US" i="1" dirty="0" smtClean="0">
                <a:solidFill>
                  <a:schemeClr val="accent2"/>
                </a:solidFill>
              </a:rPr>
              <a:t>get killed </a:t>
            </a:r>
            <a:endParaRPr lang="en-US" dirty="0"/>
          </a:p>
        </p:txBody>
      </p:sp>
    </p:spTree>
    <p:extLst>
      <p:ext uri="{BB962C8B-B14F-4D97-AF65-F5344CB8AC3E}">
        <p14:creationId xmlns:p14="http://schemas.microsoft.com/office/powerpoint/2010/main" val="26452322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7650" y="205979"/>
            <a:ext cx="3600450" cy="857250"/>
          </a:xfrm>
        </p:spPr>
        <p:txBody>
          <a:bodyPr/>
          <a:lstStyle/>
          <a:p>
            <a:r>
              <a:rPr lang="en-US" i="1" dirty="0" smtClean="0">
                <a:solidFill>
                  <a:schemeClr val="accent3">
                    <a:lumMod val="50000"/>
                  </a:schemeClr>
                </a:solidFill>
              </a:rPr>
              <a:t>Salmonella</a:t>
            </a:r>
            <a:endParaRPr lang="en-US" i="1" dirty="0">
              <a:solidFill>
                <a:schemeClr val="accent3">
                  <a:lumMod val="50000"/>
                </a:schemeClr>
              </a:solidFill>
            </a:endParaRPr>
          </a:p>
        </p:txBody>
      </p:sp>
      <p:sp>
        <p:nvSpPr>
          <p:cNvPr id="3" name="Content Placeholder 2"/>
          <p:cNvSpPr>
            <a:spLocks noGrp="1"/>
          </p:cNvSpPr>
          <p:nvPr>
            <p:ph idx="1"/>
          </p:nvPr>
        </p:nvSpPr>
        <p:spPr>
          <a:xfrm>
            <a:off x="1485900" y="1657350"/>
            <a:ext cx="6172200" cy="3257550"/>
          </a:xfrm>
        </p:spPr>
        <p:txBody>
          <a:bodyPr>
            <a:normAutofit/>
          </a:bodyPr>
          <a:lstStyle/>
          <a:p>
            <a:r>
              <a:rPr lang="en-US" sz="2700" i="1" dirty="0">
                <a:solidFill>
                  <a:schemeClr val="accent3">
                    <a:lumMod val="50000"/>
                  </a:schemeClr>
                </a:solidFill>
              </a:rPr>
              <a:t>Salmonella </a:t>
            </a:r>
            <a:r>
              <a:rPr lang="en-US" sz="2700" dirty="0"/>
              <a:t>gastrointestinal infections usually resolve in 5-7 days and most do not require treatment other than replacing fluids orally </a:t>
            </a:r>
          </a:p>
          <a:p>
            <a:r>
              <a:rPr lang="en-US" sz="2700" dirty="0"/>
              <a:t>In severe cases: prolonged diarrhea, high fever, bloodstream infection, esp. affects those who are immunocompromised</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3493" b="12517"/>
          <a:stretch/>
        </p:blipFill>
        <p:spPr bwMode="auto">
          <a:xfrm>
            <a:off x="1828802" y="114301"/>
            <a:ext cx="1905085" cy="1257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28102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2571750" cy="1279922"/>
          </a:xfrm>
        </p:spPr>
        <p:txBody>
          <a:bodyPr>
            <a:normAutofit fontScale="90000"/>
          </a:bodyPr>
          <a:lstStyle/>
          <a:p>
            <a:pPr algn="l"/>
            <a:r>
              <a:rPr lang="en-US" i="1" dirty="0" smtClean="0">
                <a:solidFill>
                  <a:schemeClr val="accent3">
                    <a:lumMod val="50000"/>
                  </a:schemeClr>
                </a:solidFill>
              </a:rPr>
              <a:t>Escherichia coli </a:t>
            </a:r>
            <a:br>
              <a:rPr lang="en-US" i="1" dirty="0" smtClean="0">
                <a:solidFill>
                  <a:schemeClr val="accent3">
                    <a:lumMod val="50000"/>
                  </a:schemeClr>
                </a:solidFill>
              </a:rPr>
            </a:br>
            <a:r>
              <a:rPr lang="en-US" i="1" dirty="0" smtClean="0">
                <a:solidFill>
                  <a:schemeClr val="accent3">
                    <a:lumMod val="50000"/>
                  </a:schemeClr>
                </a:solidFill>
              </a:rPr>
              <a:t>(E. coli)</a:t>
            </a:r>
            <a:endParaRPr lang="en-US" i="1" dirty="0">
              <a:solidFill>
                <a:schemeClr val="accent3">
                  <a:lumMod val="50000"/>
                </a:schemeClr>
              </a:solidFill>
            </a:endParaRPr>
          </a:p>
        </p:txBody>
      </p:sp>
      <p:sp>
        <p:nvSpPr>
          <p:cNvPr id="3" name="Content Placeholder 2"/>
          <p:cNvSpPr>
            <a:spLocks noGrp="1"/>
          </p:cNvSpPr>
          <p:nvPr>
            <p:ph idx="1"/>
          </p:nvPr>
        </p:nvSpPr>
        <p:spPr>
          <a:xfrm>
            <a:off x="4199489" y="16099"/>
            <a:ext cx="3714750" cy="5127401"/>
          </a:xfrm>
        </p:spPr>
        <p:txBody>
          <a:bodyPr>
            <a:noAutofit/>
          </a:bodyPr>
          <a:lstStyle/>
          <a:p>
            <a:r>
              <a:rPr lang="en-US" sz="2325" dirty="0"/>
              <a:t>bacteria that normally live in the intestines of people and animals </a:t>
            </a:r>
          </a:p>
          <a:p>
            <a:r>
              <a:rPr lang="en-US" sz="2325" dirty="0"/>
              <a:t>most are harmless and actually are an important part of a healthy human intestinal tract where they make Vitamin K, which is necessary for clotting the blood  </a:t>
            </a:r>
          </a:p>
          <a:p>
            <a:r>
              <a:rPr lang="en-US" sz="2325" dirty="0"/>
              <a:t>Symptoms:  Watery or bloody diarrhea, abdominal cramps, with or without fever</a:t>
            </a:r>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524" y="1945604"/>
            <a:ext cx="2474268" cy="2532080"/>
          </a:xfrm>
          <a:prstGeom prst="rect">
            <a:avLst/>
          </a:prstGeom>
          <a:noFill/>
          <a:ln>
            <a:noFill/>
          </a:ln>
        </p:spPr>
      </p:pic>
    </p:spTree>
    <p:extLst>
      <p:ext uri="{BB962C8B-B14F-4D97-AF65-F5344CB8AC3E}">
        <p14:creationId xmlns:p14="http://schemas.microsoft.com/office/powerpoint/2010/main" val="35802893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i="1" dirty="0" smtClean="0">
                <a:solidFill>
                  <a:schemeClr val="accent3">
                    <a:lumMod val="50000"/>
                  </a:schemeClr>
                </a:solidFill>
              </a:rPr>
              <a:t>      </a:t>
            </a:r>
            <a:r>
              <a:rPr lang="en-US" i="1" dirty="0" err="1" smtClean="0">
                <a:solidFill>
                  <a:schemeClr val="accent3">
                    <a:lumMod val="50000"/>
                  </a:schemeClr>
                </a:solidFill>
              </a:rPr>
              <a:t>Leptospira</a:t>
            </a:r>
            <a:endParaRPr lang="en-US" i="1" dirty="0">
              <a:solidFill>
                <a:schemeClr val="accent3">
                  <a:lumMod val="50000"/>
                </a:schemeClr>
              </a:solidFill>
            </a:endParaRPr>
          </a:p>
        </p:txBody>
      </p:sp>
      <p:sp>
        <p:nvSpPr>
          <p:cNvPr id="3" name="Content Placeholder 2"/>
          <p:cNvSpPr>
            <a:spLocks noGrp="1"/>
          </p:cNvSpPr>
          <p:nvPr>
            <p:ph idx="1"/>
          </p:nvPr>
        </p:nvSpPr>
        <p:spPr>
          <a:xfrm>
            <a:off x="1485900" y="1428750"/>
            <a:ext cx="6172200" cy="3543300"/>
          </a:xfrm>
        </p:spPr>
        <p:txBody>
          <a:bodyPr>
            <a:normAutofit/>
          </a:bodyPr>
          <a:lstStyle/>
          <a:p>
            <a:endParaRPr lang="en-US" dirty="0" smtClean="0"/>
          </a:p>
          <a:p>
            <a:r>
              <a:rPr lang="en-US" dirty="0" smtClean="0"/>
              <a:t>Bacteria enter </a:t>
            </a:r>
            <a:r>
              <a:rPr lang="en-US" dirty="0"/>
              <a:t>the body through skin or mucous membranes (eyes, nose, or mouth), especially if the skin is broken from a cut or </a:t>
            </a:r>
            <a:r>
              <a:rPr lang="en-US" dirty="0" smtClean="0"/>
              <a:t>scratch </a:t>
            </a:r>
          </a:p>
          <a:p>
            <a:r>
              <a:rPr lang="en-US" dirty="0" smtClean="0"/>
              <a:t>Outbreaks </a:t>
            </a:r>
            <a:r>
              <a:rPr lang="en-US" dirty="0"/>
              <a:t>of </a:t>
            </a:r>
            <a:r>
              <a:rPr lang="en-US" dirty="0" smtClean="0"/>
              <a:t>Leptospirosis usually occur during spring floods…..WHY?</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0652" y="114300"/>
            <a:ext cx="1806155" cy="1450398"/>
          </a:xfrm>
          <a:prstGeom prst="rect">
            <a:avLst/>
          </a:prstGeom>
        </p:spPr>
      </p:pic>
    </p:spTree>
    <p:extLst>
      <p:ext uri="{BB962C8B-B14F-4D97-AF65-F5344CB8AC3E}">
        <p14:creationId xmlns:p14="http://schemas.microsoft.com/office/powerpoint/2010/main" val="33287255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Sources</a:t>
            </a:r>
            <a:endParaRPr lang="en-US" dirty="0"/>
          </a:p>
        </p:txBody>
      </p:sp>
      <p:sp>
        <p:nvSpPr>
          <p:cNvPr id="3" name="Content Placeholder 2"/>
          <p:cNvSpPr>
            <a:spLocks noGrp="1"/>
          </p:cNvSpPr>
          <p:nvPr>
            <p:ph sz="half" idx="1"/>
          </p:nvPr>
        </p:nvSpPr>
        <p:spPr>
          <a:xfrm>
            <a:off x="1485900" y="1200151"/>
            <a:ext cx="5829300" cy="2735427"/>
          </a:xfrm>
        </p:spPr>
        <p:txBody>
          <a:bodyPr>
            <a:normAutofit/>
          </a:bodyPr>
          <a:lstStyle/>
          <a:p>
            <a:r>
              <a:rPr lang="en-US" dirty="0" smtClean="0"/>
              <a:t>Centers for Disease Control and Prevention:   </a:t>
            </a:r>
            <a:r>
              <a:rPr lang="en-US" sz="1950" dirty="0">
                <a:hlinkClick r:id="rId3"/>
              </a:rPr>
              <a:t>http://www.cdc.gov/ncezid/</a:t>
            </a:r>
            <a:endParaRPr lang="en-US" sz="1950" dirty="0"/>
          </a:p>
          <a:p>
            <a:r>
              <a:rPr lang="en-US" dirty="0" smtClean="0"/>
              <a:t>One </a:t>
            </a:r>
            <a:r>
              <a:rPr lang="en-US" dirty="0" smtClean="0"/>
              <a:t>Health:  </a:t>
            </a:r>
            <a:r>
              <a:rPr lang="en-US" sz="1950" dirty="0" smtClean="0">
                <a:hlinkClick r:id="rId4"/>
              </a:rPr>
              <a:t>http</a:t>
            </a:r>
            <a:r>
              <a:rPr lang="en-US" sz="1950" dirty="0">
                <a:hlinkClick r:id="rId4"/>
              </a:rPr>
              <a:t>://www.onehealthinitiative.com/about.php</a:t>
            </a:r>
            <a:endParaRPr lang="en-US" sz="1950" dirty="0"/>
          </a:p>
          <a:p>
            <a:pPr marL="342900" indent="-342900"/>
            <a:r>
              <a:rPr lang="en-US" dirty="0" smtClean="0"/>
              <a:t>Conti</a:t>
            </a:r>
            <a:r>
              <a:rPr lang="en-US" dirty="0" smtClean="0"/>
              <a:t>, Lisa and Rabinowitz, Peter (2010</a:t>
            </a:r>
            <a:r>
              <a:rPr lang="en-US" i="1" dirty="0" smtClean="0"/>
              <a:t>)</a:t>
            </a:r>
            <a:r>
              <a:rPr lang="en-US" i="1" dirty="0"/>
              <a:t> Human-Animal </a:t>
            </a:r>
            <a:r>
              <a:rPr lang="en-US" i="1" dirty="0" smtClean="0"/>
              <a:t>Medicine. </a:t>
            </a:r>
            <a:r>
              <a:rPr lang="en-US" dirty="0" smtClean="0"/>
              <a:t>Maryland Heights, Missouri: Elsevier</a:t>
            </a:r>
          </a:p>
          <a:p>
            <a:pPr marL="0" indent="0">
              <a:buNone/>
            </a:pPr>
            <a:endParaRPr lang="en-US" dirty="0" smtClean="0"/>
          </a:p>
          <a:p>
            <a:pPr marL="0" indent="0">
              <a:buNone/>
            </a:pPr>
            <a:endParaRPr lang="en-US" dirty="0" smtClean="0"/>
          </a:p>
          <a:p>
            <a:pPr marL="342900" indent="-342900"/>
            <a:endParaRPr lang="en-US" dirty="0"/>
          </a:p>
          <a:p>
            <a:endParaRPr lang="en-US" dirty="0" smtClean="0"/>
          </a:p>
          <a:p>
            <a:endParaRPr lang="en-US" dirty="0" smtClean="0"/>
          </a:p>
          <a:p>
            <a:endParaRPr lang="en-US" dirty="0" smtClean="0"/>
          </a:p>
          <a:p>
            <a:endParaRPr lang="en-US" dirty="0"/>
          </a:p>
          <a:p>
            <a:endParaRPr lang="en-US" dirty="0"/>
          </a:p>
        </p:txBody>
      </p:sp>
    </p:spTree>
    <p:extLst>
      <p:ext uri="{BB962C8B-B14F-4D97-AF65-F5344CB8AC3E}">
        <p14:creationId xmlns:p14="http://schemas.microsoft.com/office/powerpoint/2010/main" val="34017799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71450"/>
            <a:ext cx="5829300" cy="1102519"/>
          </a:xfrm>
        </p:spPr>
        <p:txBody>
          <a:bodyPr/>
          <a:lstStyle/>
          <a:p>
            <a:r>
              <a:rPr lang="en-US" dirty="0" smtClean="0"/>
              <a:t>Kinesthetic  </a:t>
            </a:r>
            <a:r>
              <a:rPr lang="en-US" dirty="0"/>
              <a:t>V</a:t>
            </a:r>
            <a:r>
              <a:rPr lang="en-US" dirty="0" smtClean="0"/>
              <a:t>oting Activity</a:t>
            </a:r>
            <a:endParaRPr lang="en-US" dirty="0"/>
          </a:p>
        </p:txBody>
      </p:sp>
      <p:sp>
        <p:nvSpPr>
          <p:cNvPr id="3" name="Subtitle 2"/>
          <p:cNvSpPr>
            <a:spLocks noGrp="1"/>
          </p:cNvSpPr>
          <p:nvPr>
            <p:ph type="subTitle" idx="1"/>
          </p:nvPr>
        </p:nvSpPr>
        <p:spPr>
          <a:xfrm>
            <a:off x="2252167" y="1606601"/>
            <a:ext cx="4800600" cy="3200400"/>
          </a:xfrm>
        </p:spPr>
        <p:txBody>
          <a:bodyPr/>
          <a:lstStyle/>
          <a:p>
            <a:pPr marL="385763" indent="-385763" algn="l">
              <a:buAutoNum type="arabicPeriod"/>
            </a:pPr>
            <a:r>
              <a:rPr lang="en-US" sz="4050" dirty="0">
                <a:solidFill>
                  <a:srgbClr val="7030A0"/>
                </a:solidFill>
              </a:rPr>
              <a:t>Everyone stand up and stretch</a:t>
            </a:r>
          </a:p>
          <a:p>
            <a:pPr marL="385763" indent="-385763" algn="l">
              <a:buAutoNum type="arabicPeriod"/>
            </a:pPr>
            <a:r>
              <a:rPr lang="en-US" sz="4050" dirty="0">
                <a:solidFill>
                  <a:srgbClr val="7030A0"/>
                </a:solidFill>
              </a:rPr>
              <a:t>Procedure for active voting…..</a:t>
            </a:r>
          </a:p>
          <a:p>
            <a:pPr algn="l"/>
            <a:endParaRPr lang="en-US" dirty="0" smtClean="0"/>
          </a:p>
          <a:p>
            <a:pPr marL="385763" indent="-385763" algn="l">
              <a:buAutoNum type="arabicPeriod"/>
            </a:pPr>
            <a:endParaRPr lang="en-US" dirty="0"/>
          </a:p>
        </p:txBody>
      </p:sp>
    </p:spTree>
    <p:extLst>
      <p:ext uri="{BB962C8B-B14F-4D97-AF65-F5344CB8AC3E}">
        <p14:creationId xmlns:p14="http://schemas.microsoft.com/office/powerpoint/2010/main" val="12025887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350" y="228600"/>
            <a:ext cx="3371850" cy="457200"/>
          </a:xfrm>
        </p:spPr>
        <p:txBody>
          <a:bodyPr>
            <a:normAutofit fontScale="90000"/>
          </a:bodyPr>
          <a:lstStyle/>
          <a:p>
            <a:r>
              <a:rPr lang="en-US" dirty="0" smtClean="0"/>
              <a:t>Question #1:</a:t>
            </a:r>
            <a:endParaRPr lang="en-US" dirty="0"/>
          </a:p>
        </p:txBody>
      </p:sp>
      <p:sp>
        <p:nvSpPr>
          <p:cNvPr id="3" name="Content Placeholder 2"/>
          <p:cNvSpPr>
            <a:spLocks noGrp="1"/>
          </p:cNvSpPr>
          <p:nvPr>
            <p:ph idx="1"/>
          </p:nvPr>
        </p:nvSpPr>
        <p:spPr>
          <a:xfrm>
            <a:off x="1485900" y="800101"/>
            <a:ext cx="6172200" cy="3794522"/>
          </a:xfrm>
        </p:spPr>
        <p:txBody>
          <a:bodyPr>
            <a:normAutofit fontScale="92500" lnSpcReduction="20000"/>
          </a:bodyPr>
          <a:lstStyle/>
          <a:p>
            <a:pPr marL="0" indent="0">
              <a:buNone/>
            </a:pPr>
            <a:r>
              <a:rPr lang="en-US" dirty="0" smtClean="0"/>
              <a:t>(Everyone stay standing, until the letter you are voting for is read)  </a:t>
            </a:r>
          </a:p>
          <a:p>
            <a:pPr marL="0" indent="0">
              <a:buNone/>
            </a:pPr>
            <a:r>
              <a:rPr lang="en-US" dirty="0" smtClean="0"/>
              <a:t>On average, which percent of the U.S. population is affected by foodborne illness every year? </a:t>
            </a:r>
          </a:p>
          <a:p>
            <a:pPr marL="385763" indent="-385763">
              <a:buFont typeface="+mj-lt"/>
              <a:buAutoNum type="alphaUcPeriod"/>
            </a:pPr>
            <a:r>
              <a:rPr lang="en-US" dirty="0" smtClean="0">
                <a:solidFill>
                  <a:srgbClr val="7030A0"/>
                </a:solidFill>
              </a:rPr>
              <a:t>5%  (sit down if you think it is 5%)</a:t>
            </a:r>
          </a:p>
          <a:p>
            <a:pPr marL="385763" indent="-385763">
              <a:buFont typeface="+mj-lt"/>
              <a:buAutoNum type="alphaUcPeriod"/>
            </a:pPr>
            <a:r>
              <a:rPr lang="en-US" dirty="0" smtClean="0">
                <a:solidFill>
                  <a:srgbClr val="7030A0"/>
                </a:solidFill>
              </a:rPr>
              <a:t>17 % (sit down if you think it is 5% or 17%)</a:t>
            </a:r>
          </a:p>
          <a:p>
            <a:pPr marL="385763" indent="-385763">
              <a:buFont typeface="+mj-lt"/>
              <a:buAutoNum type="alphaUcPeriod"/>
            </a:pPr>
            <a:r>
              <a:rPr lang="en-US" dirty="0" smtClean="0">
                <a:solidFill>
                  <a:srgbClr val="7030A0"/>
                </a:solidFill>
              </a:rPr>
              <a:t> 33 % (sit, if you think it is 33% or less)</a:t>
            </a:r>
          </a:p>
          <a:p>
            <a:pPr marL="385763" indent="-385763">
              <a:buFont typeface="+mj-lt"/>
              <a:buAutoNum type="alphaUcPeriod"/>
            </a:pPr>
            <a:r>
              <a:rPr lang="en-US" dirty="0" smtClean="0">
                <a:solidFill>
                  <a:srgbClr val="7030A0"/>
                </a:solidFill>
              </a:rPr>
              <a:t>Over 50% (everybody should now be seated)</a:t>
            </a:r>
            <a:endParaRPr lang="en-US" dirty="0">
              <a:solidFill>
                <a:srgbClr val="7030A0"/>
              </a:solidFill>
            </a:endParaRPr>
          </a:p>
        </p:txBody>
      </p:sp>
    </p:spTree>
    <p:extLst>
      <p:ext uri="{BB962C8B-B14F-4D97-AF65-F5344CB8AC3E}">
        <p14:creationId xmlns:p14="http://schemas.microsoft.com/office/powerpoint/2010/main" val="16330233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0350" y="228600"/>
            <a:ext cx="3371850" cy="857250"/>
          </a:xfrm>
        </p:spPr>
        <p:txBody>
          <a:bodyPr>
            <a:normAutofit fontScale="90000"/>
          </a:bodyPr>
          <a:lstStyle/>
          <a:p>
            <a:r>
              <a:rPr lang="en-US" dirty="0" smtClean="0"/>
              <a:t>Answer to Question #1:</a:t>
            </a:r>
            <a:endParaRPr lang="en-US" dirty="0"/>
          </a:p>
        </p:txBody>
      </p:sp>
      <p:sp>
        <p:nvSpPr>
          <p:cNvPr id="3" name="Content Placeholder 2"/>
          <p:cNvSpPr>
            <a:spLocks noGrp="1"/>
          </p:cNvSpPr>
          <p:nvPr>
            <p:ph idx="1"/>
          </p:nvPr>
        </p:nvSpPr>
        <p:spPr>
          <a:ln>
            <a:solidFill>
              <a:schemeClr val="bg1"/>
            </a:solidFill>
          </a:ln>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On </a:t>
            </a:r>
            <a:r>
              <a:rPr lang="en-US" dirty="0" smtClean="0"/>
              <a:t>average, of how many are affected by foodborne illness </a:t>
            </a:r>
            <a:endParaRPr lang="en-US" dirty="0" smtClean="0"/>
          </a:p>
          <a:p>
            <a:pPr marL="0" indent="0">
              <a:buNone/>
            </a:pPr>
            <a:r>
              <a:rPr lang="en-US" dirty="0" smtClean="0"/>
              <a:t>every </a:t>
            </a:r>
            <a:r>
              <a:rPr lang="en-US" dirty="0" smtClean="0"/>
              <a:t>year in the </a:t>
            </a:r>
            <a:r>
              <a:rPr lang="en-US" dirty="0" smtClean="0"/>
              <a:t>U.S.? </a:t>
            </a:r>
            <a:endParaRPr lang="en-US" dirty="0" smtClean="0"/>
          </a:p>
          <a:p>
            <a:pPr marL="385763" indent="-385763">
              <a:buFont typeface="+mj-lt"/>
              <a:buAutoNum type="alphaUcPeriod"/>
            </a:pPr>
            <a:r>
              <a:rPr lang="en-US" dirty="0" smtClean="0">
                <a:solidFill>
                  <a:srgbClr val="7030A0"/>
                </a:solidFill>
              </a:rPr>
              <a:t>5% </a:t>
            </a:r>
          </a:p>
          <a:p>
            <a:pPr marL="385763" indent="-385763">
              <a:buFont typeface="+mj-lt"/>
              <a:buAutoNum type="alphaUcPeriod"/>
            </a:pPr>
            <a:r>
              <a:rPr lang="en-US" dirty="0" smtClean="0">
                <a:solidFill>
                  <a:srgbClr val="7030A0"/>
                </a:solidFill>
              </a:rPr>
              <a:t>17 %</a:t>
            </a:r>
          </a:p>
          <a:p>
            <a:pPr marL="385763" indent="-385763">
              <a:buFont typeface="+mj-lt"/>
              <a:buAutoNum type="alphaUcPeriod"/>
            </a:pPr>
            <a:r>
              <a:rPr lang="en-US" dirty="0" smtClean="0">
                <a:solidFill>
                  <a:srgbClr val="7030A0"/>
                </a:solidFill>
              </a:rPr>
              <a:t>33 %  </a:t>
            </a:r>
          </a:p>
          <a:p>
            <a:pPr marL="385763" indent="-385763">
              <a:buFont typeface="+mj-lt"/>
              <a:buAutoNum type="alphaUcPeriod"/>
            </a:pPr>
            <a:r>
              <a:rPr lang="en-US" dirty="0" smtClean="0">
                <a:solidFill>
                  <a:srgbClr val="7030A0"/>
                </a:solidFill>
              </a:rPr>
              <a:t>Over 50%</a:t>
            </a:r>
            <a:endParaRPr lang="en-US" dirty="0">
              <a:solidFill>
                <a:srgbClr val="7030A0"/>
              </a:solidFill>
            </a:endParaRPr>
          </a:p>
        </p:txBody>
      </p:sp>
      <p:sp>
        <p:nvSpPr>
          <p:cNvPr id="4" name="Right Arrow 3"/>
          <p:cNvSpPr/>
          <p:nvPr/>
        </p:nvSpPr>
        <p:spPr>
          <a:xfrm rot="10800000">
            <a:off x="1485900" y="3147594"/>
            <a:ext cx="1314450" cy="1714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36842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7150"/>
            <a:ext cx="1600200" cy="514350"/>
          </a:xfrm>
        </p:spPr>
        <p:txBody>
          <a:bodyPr>
            <a:normAutofit/>
          </a:bodyPr>
          <a:lstStyle/>
          <a:p>
            <a:r>
              <a:rPr lang="en-US" sz="1875" dirty="0"/>
              <a:t>Question #2</a:t>
            </a:r>
          </a:p>
        </p:txBody>
      </p:sp>
      <p:sp>
        <p:nvSpPr>
          <p:cNvPr id="3" name="Content Placeholder 2"/>
          <p:cNvSpPr>
            <a:spLocks noGrp="1"/>
          </p:cNvSpPr>
          <p:nvPr>
            <p:ph idx="1"/>
          </p:nvPr>
        </p:nvSpPr>
        <p:spPr>
          <a:xfrm>
            <a:off x="1485900" y="114300"/>
            <a:ext cx="6172200" cy="4972050"/>
          </a:xfrm>
        </p:spPr>
        <p:txBody>
          <a:bodyPr>
            <a:noAutofit/>
          </a:bodyPr>
          <a:lstStyle/>
          <a:p>
            <a:pPr marL="0" indent="0">
              <a:buNone/>
            </a:pPr>
            <a:r>
              <a:rPr lang="en-US" sz="3000" dirty="0"/>
              <a:t>                 (Once again, everyone stand up, then sit down as your letter is read) </a:t>
            </a:r>
            <a:r>
              <a:rPr lang="en-US" sz="3000" dirty="0">
                <a:solidFill>
                  <a:srgbClr val="7030A0"/>
                </a:solidFill>
              </a:rPr>
              <a:t>Of the following categories of food, which one is the main cause of </a:t>
            </a:r>
            <a:r>
              <a:rPr lang="en-US" sz="3000" b="1" i="1" dirty="0">
                <a:solidFill>
                  <a:srgbClr val="7030A0"/>
                </a:solidFill>
              </a:rPr>
              <a:t>illness</a:t>
            </a:r>
            <a:r>
              <a:rPr lang="en-US" sz="3000" dirty="0">
                <a:solidFill>
                  <a:srgbClr val="7030A0"/>
                </a:solidFill>
              </a:rPr>
              <a:t> in the U.S. every year?</a:t>
            </a:r>
          </a:p>
          <a:p>
            <a:pPr marL="385763" indent="-385763">
              <a:buFont typeface="+mj-lt"/>
              <a:buAutoNum type="alphaUcPeriod"/>
            </a:pPr>
            <a:r>
              <a:rPr lang="en-US" sz="3000" dirty="0"/>
              <a:t>Dairy and Eggs</a:t>
            </a:r>
          </a:p>
          <a:p>
            <a:pPr marL="385763" indent="-385763">
              <a:buFont typeface="+mj-lt"/>
              <a:buAutoNum type="alphaUcPeriod"/>
            </a:pPr>
            <a:r>
              <a:rPr lang="en-US" sz="3000" dirty="0"/>
              <a:t>Seafood and shellfish</a:t>
            </a:r>
          </a:p>
          <a:p>
            <a:pPr marL="385763" indent="-385763">
              <a:buFont typeface="+mj-lt"/>
              <a:buAutoNum type="alphaUcPeriod"/>
            </a:pPr>
            <a:r>
              <a:rPr lang="en-US" sz="3000" dirty="0"/>
              <a:t>Meat and poultry</a:t>
            </a:r>
          </a:p>
          <a:p>
            <a:pPr marL="385763" indent="-385763">
              <a:buFont typeface="+mj-lt"/>
              <a:buAutoNum type="alphaUcPeriod"/>
            </a:pPr>
            <a:r>
              <a:rPr lang="en-US" sz="3000" dirty="0"/>
              <a:t>Fresh produce</a:t>
            </a:r>
          </a:p>
        </p:txBody>
      </p:sp>
      <p:pic>
        <p:nvPicPr>
          <p:cNvPr id="4" name="Picture 3"/>
          <p:cNvPicPr>
            <a:picLocks noChangeAspect="1"/>
          </p:cNvPicPr>
          <p:nvPr/>
        </p:nvPicPr>
        <p:blipFill>
          <a:blip r:embed="rId3"/>
          <a:stretch>
            <a:fillRect/>
          </a:stretch>
        </p:blipFill>
        <p:spPr>
          <a:xfrm>
            <a:off x="7342907" y="3600235"/>
            <a:ext cx="1211489" cy="947969"/>
          </a:xfrm>
          <a:prstGeom prst="rect">
            <a:avLst/>
          </a:prstGeom>
        </p:spPr>
      </p:pic>
      <p:pic>
        <p:nvPicPr>
          <p:cNvPr id="5" name="Picture 4"/>
          <p:cNvPicPr>
            <a:picLocks noChangeAspect="1"/>
          </p:cNvPicPr>
          <p:nvPr/>
        </p:nvPicPr>
        <p:blipFill>
          <a:blip r:embed="rId4"/>
          <a:stretch>
            <a:fillRect/>
          </a:stretch>
        </p:blipFill>
        <p:spPr>
          <a:xfrm>
            <a:off x="5429251" y="2369866"/>
            <a:ext cx="993495" cy="953798"/>
          </a:xfrm>
          <a:prstGeom prst="rect">
            <a:avLst/>
          </a:prstGeom>
        </p:spPr>
      </p:pic>
      <p:pic>
        <p:nvPicPr>
          <p:cNvPr id="6" name="Picture 5"/>
          <p:cNvPicPr>
            <a:picLocks noChangeAspect="1"/>
          </p:cNvPicPr>
          <p:nvPr/>
        </p:nvPicPr>
        <p:blipFill>
          <a:blip r:embed="rId5"/>
          <a:stretch>
            <a:fillRect/>
          </a:stretch>
        </p:blipFill>
        <p:spPr>
          <a:xfrm>
            <a:off x="4330200" y="2205782"/>
            <a:ext cx="789086" cy="789086"/>
          </a:xfrm>
          <a:prstGeom prst="rect">
            <a:avLst/>
          </a:prstGeom>
        </p:spPr>
      </p:pic>
      <p:pic>
        <p:nvPicPr>
          <p:cNvPr id="7" name="Picture 6"/>
          <p:cNvPicPr>
            <a:picLocks noChangeAspect="1"/>
          </p:cNvPicPr>
          <p:nvPr/>
        </p:nvPicPr>
        <p:blipFill>
          <a:blip r:embed="rId6"/>
          <a:stretch>
            <a:fillRect/>
          </a:stretch>
        </p:blipFill>
        <p:spPr>
          <a:xfrm>
            <a:off x="6108650" y="3323664"/>
            <a:ext cx="1143000" cy="808464"/>
          </a:xfrm>
          <a:prstGeom prst="rect">
            <a:avLst/>
          </a:prstGeom>
        </p:spPr>
      </p:pic>
    </p:spTree>
    <p:extLst>
      <p:ext uri="{BB962C8B-B14F-4D97-AF65-F5344CB8AC3E}">
        <p14:creationId xmlns:p14="http://schemas.microsoft.com/office/powerpoint/2010/main" val="6209517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0"/>
            <a:ext cx="6172200" cy="628650"/>
          </a:xfrm>
        </p:spPr>
        <p:txBody>
          <a:bodyPr/>
          <a:lstStyle/>
          <a:p>
            <a:r>
              <a:rPr lang="en-US" dirty="0" smtClean="0"/>
              <a:t>Answer to Question #2</a:t>
            </a:r>
            <a:endParaRPr lang="en-US" dirty="0"/>
          </a:p>
        </p:txBody>
      </p:sp>
      <p:sp>
        <p:nvSpPr>
          <p:cNvPr id="3" name="Content Placeholder 2"/>
          <p:cNvSpPr>
            <a:spLocks noGrp="1"/>
          </p:cNvSpPr>
          <p:nvPr>
            <p:ph idx="1"/>
          </p:nvPr>
        </p:nvSpPr>
        <p:spPr>
          <a:xfrm>
            <a:off x="1485900" y="628651"/>
            <a:ext cx="6172200" cy="3965972"/>
          </a:xfrm>
        </p:spPr>
        <p:txBody>
          <a:bodyPr>
            <a:noAutofit/>
          </a:bodyPr>
          <a:lstStyle/>
          <a:p>
            <a:pPr marL="0" indent="0">
              <a:buNone/>
            </a:pPr>
            <a:r>
              <a:rPr lang="en-US" sz="3000" dirty="0"/>
              <a:t>Of the following categories of food, which one is the main cause of </a:t>
            </a:r>
            <a:r>
              <a:rPr lang="en-US" sz="3000" b="1" i="1" dirty="0"/>
              <a:t>illness</a:t>
            </a:r>
            <a:r>
              <a:rPr lang="en-US" sz="3000" dirty="0"/>
              <a:t> in the U.S. every year?</a:t>
            </a:r>
          </a:p>
          <a:p>
            <a:pPr marL="0" indent="0">
              <a:buNone/>
            </a:pPr>
            <a:endParaRPr lang="en-US" sz="3000" dirty="0"/>
          </a:p>
          <a:p>
            <a:pPr marL="385763" indent="-385763">
              <a:buFont typeface="+mj-lt"/>
              <a:buAutoNum type="alphaUcPeriod"/>
            </a:pPr>
            <a:r>
              <a:rPr lang="en-US" sz="3000" dirty="0"/>
              <a:t>Dairy and Eggs</a:t>
            </a:r>
          </a:p>
          <a:p>
            <a:pPr marL="385763" indent="-385763">
              <a:buFont typeface="+mj-lt"/>
              <a:buAutoNum type="alphaUcPeriod"/>
            </a:pPr>
            <a:r>
              <a:rPr lang="en-US" sz="3000" dirty="0"/>
              <a:t>Seafood and shellfish</a:t>
            </a:r>
          </a:p>
          <a:p>
            <a:pPr marL="385763" indent="-385763">
              <a:buFont typeface="+mj-lt"/>
              <a:buAutoNum type="alphaUcPeriod"/>
            </a:pPr>
            <a:r>
              <a:rPr lang="en-US" sz="3000" dirty="0"/>
              <a:t>Meat and poultry</a:t>
            </a:r>
          </a:p>
          <a:p>
            <a:pPr marL="385763" indent="-385763">
              <a:buFont typeface="+mj-lt"/>
              <a:buAutoNum type="alphaUcPeriod"/>
            </a:pPr>
            <a:r>
              <a:rPr lang="en-US" sz="3000" dirty="0"/>
              <a:t>Fresh produce</a:t>
            </a:r>
          </a:p>
        </p:txBody>
      </p:sp>
      <p:pic>
        <p:nvPicPr>
          <p:cNvPr id="4" name="Picture 3"/>
          <p:cNvPicPr>
            <a:picLocks noChangeAspect="1"/>
          </p:cNvPicPr>
          <p:nvPr/>
        </p:nvPicPr>
        <p:blipFill>
          <a:blip r:embed="rId3"/>
          <a:stretch>
            <a:fillRect/>
          </a:stretch>
        </p:blipFill>
        <p:spPr>
          <a:xfrm>
            <a:off x="6311470" y="3760291"/>
            <a:ext cx="1211489" cy="947969"/>
          </a:xfrm>
          <a:prstGeom prst="rect">
            <a:avLst/>
          </a:prstGeom>
        </p:spPr>
      </p:pic>
      <p:pic>
        <p:nvPicPr>
          <p:cNvPr id="5" name="Picture 4"/>
          <p:cNvPicPr>
            <a:picLocks noChangeAspect="1"/>
          </p:cNvPicPr>
          <p:nvPr/>
        </p:nvPicPr>
        <p:blipFill>
          <a:blip r:embed="rId4"/>
          <a:stretch>
            <a:fillRect/>
          </a:stretch>
        </p:blipFill>
        <p:spPr>
          <a:xfrm>
            <a:off x="5762765" y="1984294"/>
            <a:ext cx="1439765" cy="1382237"/>
          </a:xfrm>
          <a:prstGeom prst="rect">
            <a:avLst/>
          </a:prstGeom>
        </p:spPr>
      </p:pic>
      <p:pic>
        <p:nvPicPr>
          <p:cNvPr id="6" name="Picture 5"/>
          <p:cNvPicPr>
            <a:picLocks noChangeAspect="1"/>
          </p:cNvPicPr>
          <p:nvPr/>
        </p:nvPicPr>
        <p:blipFill>
          <a:blip r:embed="rId5"/>
          <a:stretch>
            <a:fillRect/>
          </a:stretch>
        </p:blipFill>
        <p:spPr>
          <a:xfrm>
            <a:off x="4400551" y="1838913"/>
            <a:ext cx="1142999" cy="1142999"/>
          </a:xfrm>
          <a:prstGeom prst="rect">
            <a:avLst/>
          </a:prstGeom>
        </p:spPr>
      </p:pic>
      <p:pic>
        <p:nvPicPr>
          <p:cNvPr id="7" name="Picture 6"/>
          <p:cNvPicPr>
            <a:picLocks noChangeAspect="1"/>
          </p:cNvPicPr>
          <p:nvPr/>
        </p:nvPicPr>
        <p:blipFill>
          <a:blip r:embed="rId6"/>
          <a:stretch>
            <a:fillRect/>
          </a:stretch>
        </p:blipFill>
        <p:spPr>
          <a:xfrm>
            <a:off x="4972050" y="3419135"/>
            <a:ext cx="1143000" cy="808464"/>
          </a:xfrm>
          <a:prstGeom prst="rect">
            <a:avLst/>
          </a:prstGeom>
        </p:spPr>
      </p:pic>
      <p:sp>
        <p:nvSpPr>
          <p:cNvPr id="8" name="Right Arrow 7"/>
          <p:cNvSpPr/>
          <p:nvPr/>
        </p:nvSpPr>
        <p:spPr>
          <a:xfrm rot="10800000">
            <a:off x="4486275" y="4305203"/>
            <a:ext cx="971550" cy="2118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0164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8600"/>
            <a:ext cx="6229350" cy="2228850"/>
          </a:xfrm>
        </p:spPr>
        <p:txBody>
          <a:bodyPr>
            <a:normAutofit/>
          </a:bodyPr>
          <a:lstStyle/>
          <a:p>
            <a:r>
              <a:rPr lang="en-US" sz="3000" b="1" dirty="0">
                <a:solidFill>
                  <a:schemeClr val="accent3">
                    <a:lumMod val="50000"/>
                  </a:schemeClr>
                </a:solidFill>
              </a:rPr>
              <a:t>What is One Health?</a:t>
            </a:r>
            <a:r>
              <a:rPr lang="en-US" sz="2400" dirty="0">
                <a:solidFill>
                  <a:schemeClr val="accent3">
                    <a:lumMod val="50000"/>
                  </a:schemeClr>
                </a:solidFill>
              </a:rPr>
              <a:t/>
            </a:r>
            <a:br>
              <a:rPr lang="en-US" sz="2400" dirty="0">
                <a:solidFill>
                  <a:schemeClr val="accent3">
                    <a:lumMod val="50000"/>
                  </a:schemeClr>
                </a:solidFill>
              </a:rPr>
            </a:br>
            <a:r>
              <a:rPr lang="en-US" sz="1800" dirty="0">
                <a:solidFill>
                  <a:schemeClr val="accent3">
                    <a:lumMod val="50000"/>
                  </a:schemeClr>
                </a:solidFill>
              </a:rPr>
              <a:t>T</a:t>
            </a:r>
            <a:r>
              <a:rPr lang="en-US" sz="1800" b="1" dirty="0">
                <a:solidFill>
                  <a:srgbClr val="336600"/>
                </a:solidFill>
              </a:rPr>
              <a:t>he One Health Commission states that,   </a:t>
            </a:r>
            <a:r>
              <a:rPr lang="en-US" sz="2400" dirty="0"/>
              <a:t>“</a:t>
            </a:r>
            <a:r>
              <a:rPr lang="en-US" sz="2400" b="1" dirty="0"/>
              <a:t>The One Health approach</a:t>
            </a:r>
            <a:r>
              <a:rPr lang="en-US" sz="2400" dirty="0"/>
              <a:t> is a proactive, collaborative, and trans-disciplinary pathway to health and well-being.”</a:t>
            </a:r>
            <a:r>
              <a:rPr lang="en-US" sz="1800" dirty="0"/>
              <a:t>                      </a:t>
            </a:r>
            <a:r>
              <a:rPr lang="en-US" sz="1800" dirty="0">
                <a:solidFill>
                  <a:schemeClr val="accent6">
                    <a:lumMod val="50000"/>
                  </a:schemeClr>
                </a:solidFill>
              </a:rPr>
              <a:t>This was not always the view….</a:t>
            </a:r>
            <a:endParaRPr lang="en-US" sz="2025" dirty="0">
              <a:solidFill>
                <a:schemeClr val="accent6">
                  <a:lumMod val="50000"/>
                </a:schemeClr>
              </a:solidFill>
            </a:endParaRPr>
          </a:p>
        </p:txBody>
      </p:sp>
      <p:pic>
        <p:nvPicPr>
          <p:cNvPr id="5" name="Content Placeholder 4" descr="iStock_000007095947Large.jpg"/>
          <p:cNvPicPr>
            <a:picLocks noGrp="1" noChangeAspect="1"/>
          </p:cNvPicPr>
          <p:nvPr>
            <p:ph sz="quarter" idx="4294967295"/>
          </p:nvPr>
        </p:nvPicPr>
        <p:blipFill>
          <a:blip r:embed="rId3" cstate="print"/>
          <a:stretch>
            <a:fillRect/>
          </a:stretch>
        </p:blipFill>
        <p:spPr>
          <a:xfrm>
            <a:off x="1885951" y="2686050"/>
            <a:ext cx="2564606" cy="1691268"/>
          </a:xfrm>
          <a:prstGeom prst="rect">
            <a:avLst/>
          </a:prstGeom>
        </p:spPr>
      </p:pic>
      <p:pic>
        <p:nvPicPr>
          <p:cNvPr id="6" name="Content Placeholder 5" descr="iStock_000004059785Large (2).jpg"/>
          <p:cNvPicPr>
            <a:picLocks noGrp="1" noChangeAspect="1"/>
          </p:cNvPicPr>
          <p:nvPr>
            <p:ph sz="quarter" idx="4294967295"/>
          </p:nvPr>
        </p:nvPicPr>
        <p:blipFill>
          <a:blip r:embed="rId4" cstate="print"/>
          <a:stretch>
            <a:fillRect/>
          </a:stretch>
        </p:blipFill>
        <p:spPr>
          <a:xfrm>
            <a:off x="4686301" y="2662305"/>
            <a:ext cx="2564606" cy="1715014"/>
          </a:xfrm>
          <a:prstGeom prst="rect">
            <a:avLst/>
          </a:prstGeom>
        </p:spPr>
      </p:pic>
    </p:spTree>
    <p:extLst>
      <p:ext uri="{BB962C8B-B14F-4D97-AF65-F5344CB8AC3E}">
        <p14:creationId xmlns:p14="http://schemas.microsoft.com/office/powerpoint/2010/main" val="1245424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7151"/>
            <a:ext cx="6172200" cy="528608"/>
          </a:xfrm>
        </p:spPr>
        <p:txBody>
          <a:bodyPr>
            <a:normAutofit fontScale="90000"/>
          </a:bodyPr>
          <a:lstStyle/>
          <a:p>
            <a:r>
              <a:rPr lang="en-US" dirty="0" smtClean="0"/>
              <a:t>Question #3</a:t>
            </a:r>
            <a:endParaRPr lang="en-US" dirty="0"/>
          </a:p>
        </p:txBody>
      </p:sp>
      <p:sp>
        <p:nvSpPr>
          <p:cNvPr id="3" name="Content Placeholder 2"/>
          <p:cNvSpPr>
            <a:spLocks noGrp="1"/>
          </p:cNvSpPr>
          <p:nvPr>
            <p:ph idx="1"/>
          </p:nvPr>
        </p:nvSpPr>
        <p:spPr>
          <a:xfrm>
            <a:off x="409651" y="585759"/>
            <a:ext cx="7248449" cy="4008864"/>
          </a:xfrm>
        </p:spPr>
        <p:txBody>
          <a:bodyPr>
            <a:noAutofit/>
          </a:bodyPr>
          <a:lstStyle/>
          <a:p>
            <a:pPr marL="0" indent="0">
              <a:buNone/>
            </a:pPr>
            <a:r>
              <a:rPr lang="en-US" sz="3000" dirty="0"/>
              <a:t>(Once again, everyone stand up, then sit down as your letter is read) </a:t>
            </a:r>
            <a:r>
              <a:rPr lang="en-US" sz="3000" dirty="0">
                <a:solidFill>
                  <a:srgbClr val="7030A0"/>
                </a:solidFill>
              </a:rPr>
              <a:t>Of the following categories of food, which one is the main cause of </a:t>
            </a:r>
            <a:r>
              <a:rPr lang="en-US" sz="3000" b="1" i="1" dirty="0"/>
              <a:t>death</a:t>
            </a:r>
            <a:r>
              <a:rPr lang="en-US" sz="3000" dirty="0">
                <a:solidFill>
                  <a:srgbClr val="7030A0"/>
                </a:solidFill>
              </a:rPr>
              <a:t> in the U.S. every year?</a:t>
            </a:r>
          </a:p>
          <a:p>
            <a:pPr marL="385763" indent="-385763">
              <a:buFont typeface="+mj-lt"/>
              <a:buAutoNum type="alphaUcPeriod"/>
            </a:pPr>
            <a:r>
              <a:rPr lang="en-US" sz="3000" dirty="0"/>
              <a:t>Dairy and Eggs</a:t>
            </a:r>
          </a:p>
          <a:p>
            <a:pPr marL="385763" indent="-385763">
              <a:buFont typeface="+mj-lt"/>
              <a:buAutoNum type="alphaUcPeriod"/>
            </a:pPr>
            <a:r>
              <a:rPr lang="en-US" sz="3000" dirty="0"/>
              <a:t>Seafood and shellfish</a:t>
            </a:r>
          </a:p>
          <a:p>
            <a:pPr marL="385763" indent="-385763">
              <a:buFont typeface="+mj-lt"/>
              <a:buAutoNum type="alphaUcPeriod"/>
            </a:pPr>
            <a:r>
              <a:rPr lang="en-US" sz="3000" dirty="0"/>
              <a:t>Meat and poultry</a:t>
            </a:r>
          </a:p>
          <a:p>
            <a:pPr marL="385763" indent="-385763">
              <a:buFont typeface="+mj-lt"/>
              <a:buAutoNum type="alphaUcPeriod"/>
            </a:pPr>
            <a:r>
              <a:rPr lang="en-US" sz="3000" dirty="0"/>
              <a:t>Fresh produce</a:t>
            </a:r>
          </a:p>
        </p:txBody>
      </p:sp>
      <p:pic>
        <p:nvPicPr>
          <p:cNvPr id="4" name="Picture 3"/>
          <p:cNvPicPr>
            <a:picLocks noChangeAspect="1"/>
          </p:cNvPicPr>
          <p:nvPr/>
        </p:nvPicPr>
        <p:blipFill>
          <a:blip r:embed="rId3"/>
          <a:stretch>
            <a:fillRect/>
          </a:stretch>
        </p:blipFill>
        <p:spPr>
          <a:xfrm>
            <a:off x="6863200" y="3577183"/>
            <a:ext cx="1084387" cy="848514"/>
          </a:xfrm>
          <a:prstGeom prst="rect">
            <a:avLst/>
          </a:prstGeom>
        </p:spPr>
      </p:pic>
      <p:pic>
        <p:nvPicPr>
          <p:cNvPr id="5" name="Picture 4"/>
          <p:cNvPicPr>
            <a:picLocks noChangeAspect="1"/>
          </p:cNvPicPr>
          <p:nvPr/>
        </p:nvPicPr>
        <p:blipFill>
          <a:blip r:embed="rId4"/>
          <a:stretch>
            <a:fillRect/>
          </a:stretch>
        </p:blipFill>
        <p:spPr>
          <a:xfrm>
            <a:off x="4671543" y="2422066"/>
            <a:ext cx="953846" cy="915734"/>
          </a:xfrm>
          <a:prstGeom prst="rect">
            <a:avLst/>
          </a:prstGeom>
        </p:spPr>
      </p:pic>
      <p:pic>
        <p:nvPicPr>
          <p:cNvPr id="6" name="Picture 5"/>
          <p:cNvPicPr>
            <a:picLocks noChangeAspect="1"/>
          </p:cNvPicPr>
          <p:nvPr/>
        </p:nvPicPr>
        <p:blipFill>
          <a:blip r:embed="rId5"/>
          <a:stretch>
            <a:fillRect/>
          </a:stretch>
        </p:blipFill>
        <p:spPr>
          <a:xfrm>
            <a:off x="3569818" y="2208492"/>
            <a:ext cx="929030" cy="716890"/>
          </a:xfrm>
          <a:prstGeom prst="rect">
            <a:avLst/>
          </a:prstGeom>
        </p:spPr>
      </p:pic>
      <p:pic>
        <p:nvPicPr>
          <p:cNvPr id="7" name="Picture 6"/>
          <p:cNvPicPr>
            <a:picLocks noChangeAspect="1"/>
          </p:cNvPicPr>
          <p:nvPr/>
        </p:nvPicPr>
        <p:blipFill>
          <a:blip r:embed="rId6"/>
          <a:stretch>
            <a:fillRect/>
          </a:stretch>
        </p:blipFill>
        <p:spPr>
          <a:xfrm>
            <a:off x="5688939" y="3242703"/>
            <a:ext cx="1048360" cy="741523"/>
          </a:xfrm>
          <a:prstGeom prst="rect">
            <a:avLst/>
          </a:prstGeom>
        </p:spPr>
      </p:pic>
    </p:spTree>
    <p:extLst>
      <p:ext uri="{BB962C8B-B14F-4D97-AF65-F5344CB8AC3E}">
        <p14:creationId xmlns:p14="http://schemas.microsoft.com/office/powerpoint/2010/main" val="29524873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57150"/>
            <a:ext cx="6172200" cy="333608"/>
          </a:xfrm>
        </p:spPr>
        <p:txBody>
          <a:bodyPr>
            <a:normAutofit fontScale="90000"/>
          </a:bodyPr>
          <a:lstStyle/>
          <a:p>
            <a:r>
              <a:rPr lang="en-US" sz="2625" dirty="0"/>
              <a:t>Answer to Question #3:</a:t>
            </a:r>
          </a:p>
        </p:txBody>
      </p:sp>
      <p:sp>
        <p:nvSpPr>
          <p:cNvPr id="3" name="Content Placeholder 2"/>
          <p:cNvSpPr>
            <a:spLocks noGrp="1"/>
          </p:cNvSpPr>
          <p:nvPr>
            <p:ph idx="1"/>
          </p:nvPr>
        </p:nvSpPr>
        <p:spPr>
          <a:xfrm>
            <a:off x="424282" y="571501"/>
            <a:ext cx="7233818" cy="4014848"/>
          </a:xfrm>
        </p:spPr>
        <p:txBody>
          <a:bodyPr>
            <a:noAutofit/>
          </a:bodyPr>
          <a:lstStyle/>
          <a:p>
            <a:pPr marL="0" indent="0">
              <a:buNone/>
            </a:pPr>
            <a:r>
              <a:rPr lang="en-US" sz="3000" dirty="0"/>
              <a:t>Of the following categories of food, which one is the main cause of </a:t>
            </a:r>
            <a:r>
              <a:rPr lang="en-US" sz="3000" b="1" i="1" dirty="0"/>
              <a:t>death</a:t>
            </a:r>
            <a:r>
              <a:rPr lang="en-US" sz="3000" dirty="0"/>
              <a:t> in the U.S. every year?</a:t>
            </a:r>
          </a:p>
          <a:p>
            <a:pPr marL="0" indent="0">
              <a:buNone/>
            </a:pPr>
            <a:endParaRPr lang="en-US" sz="3000" dirty="0"/>
          </a:p>
          <a:p>
            <a:pPr marL="385763" indent="-385763">
              <a:buFont typeface="+mj-lt"/>
              <a:buAutoNum type="alphaUcPeriod"/>
            </a:pPr>
            <a:r>
              <a:rPr lang="en-US" sz="3000" dirty="0"/>
              <a:t>Dairy and Eggs</a:t>
            </a:r>
          </a:p>
          <a:p>
            <a:pPr marL="385763" indent="-385763">
              <a:buFont typeface="+mj-lt"/>
              <a:buAutoNum type="alphaUcPeriod"/>
            </a:pPr>
            <a:r>
              <a:rPr lang="en-US" sz="3000" dirty="0"/>
              <a:t>Seafood and shellfish</a:t>
            </a:r>
          </a:p>
          <a:p>
            <a:pPr marL="385763" indent="-385763">
              <a:buFont typeface="+mj-lt"/>
              <a:buAutoNum type="alphaUcPeriod"/>
            </a:pPr>
            <a:r>
              <a:rPr lang="en-US" sz="3000" dirty="0"/>
              <a:t>Meat and poultry</a:t>
            </a:r>
          </a:p>
          <a:p>
            <a:pPr marL="385763" indent="-385763">
              <a:buFont typeface="+mj-lt"/>
              <a:buAutoNum type="alphaUcPeriod"/>
            </a:pPr>
            <a:r>
              <a:rPr lang="en-US" sz="3000" dirty="0"/>
              <a:t>Fresh produce</a:t>
            </a:r>
          </a:p>
        </p:txBody>
      </p:sp>
      <p:pic>
        <p:nvPicPr>
          <p:cNvPr id="4" name="Picture 3"/>
          <p:cNvPicPr>
            <a:picLocks noChangeAspect="1"/>
          </p:cNvPicPr>
          <p:nvPr/>
        </p:nvPicPr>
        <p:blipFill>
          <a:blip r:embed="rId3"/>
          <a:stretch>
            <a:fillRect/>
          </a:stretch>
        </p:blipFill>
        <p:spPr>
          <a:xfrm>
            <a:off x="7314500" y="3681858"/>
            <a:ext cx="1055363" cy="825803"/>
          </a:xfrm>
          <a:prstGeom prst="rect">
            <a:avLst/>
          </a:prstGeom>
        </p:spPr>
      </p:pic>
      <p:pic>
        <p:nvPicPr>
          <p:cNvPr id="5" name="Picture 4"/>
          <p:cNvPicPr>
            <a:picLocks noChangeAspect="1"/>
          </p:cNvPicPr>
          <p:nvPr/>
        </p:nvPicPr>
        <p:blipFill>
          <a:blip r:embed="rId4"/>
          <a:stretch>
            <a:fillRect/>
          </a:stretch>
        </p:blipFill>
        <p:spPr>
          <a:xfrm>
            <a:off x="5004232" y="1760394"/>
            <a:ext cx="1290212" cy="1238660"/>
          </a:xfrm>
          <a:prstGeom prst="rect">
            <a:avLst/>
          </a:prstGeom>
        </p:spPr>
      </p:pic>
      <p:pic>
        <p:nvPicPr>
          <p:cNvPr id="6" name="Picture 5"/>
          <p:cNvPicPr>
            <a:picLocks noChangeAspect="1"/>
          </p:cNvPicPr>
          <p:nvPr/>
        </p:nvPicPr>
        <p:blipFill>
          <a:blip r:embed="rId5"/>
          <a:stretch>
            <a:fillRect/>
          </a:stretch>
        </p:blipFill>
        <p:spPr>
          <a:xfrm>
            <a:off x="3429000" y="1566307"/>
            <a:ext cx="1142999" cy="1142999"/>
          </a:xfrm>
          <a:prstGeom prst="rect">
            <a:avLst/>
          </a:prstGeom>
        </p:spPr>
      </p:pic>
      <p:pic>
        <p:nvPicPr>
          <p:cNvPr id="7" name="Picture 6"/>
          <p:cNvPicPr>
            <a:picLocks noChangeAspect="1"/>
          </p:cNvPicPr>
          <p:nvPr/>
        </p:nvPicPr>
        <p:blipFill>
          <a:blip r:embed="rId6"/>
          <a:stretch>
            <a:fillRect/>
          </a:stretch>
        </p:blipFill>
        <p:spPr>
          <a:xfrm>
            <a:off x="6023922" y="3096883"/>
            <a:ext cx="1143000" cy="808464"/>
          </a:xfrm>
          <a:prstGeom prst="rect">
            <a:avLst/>
          </a:prstGeom>
        </p:spPr>
      </p:pic>
      <p:sp>
        <p:nvSpPr>
          <p:cNvPr id="8" name="Right Arrow 7"/>
          <p:cNvSpPr/>
          <p:nvPr/>
        </p:nvSpPr>
        <p:spPr>
          <a:xfrm rot="10800000">
            <a:off x="3795338" y="3681858"/>
            <a:ext cx="1553324" cy="18733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455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0" y="400050"/>
            <a:ext cx="5829300" cy="1102519"/>
          </a:xfrm>
        </p:spPr>
        <p:txBody>
          <a:bodyPr/>
          <a:lstStyle/>
          <a:p>
            <a:r>
              <a:rPr lang="en-US" dirty="0" smtClean="0"/>
              <a:t>The Kinesthetic </a:t>
            </a:r>
            <a:r>
              <a:rPr lang="en-US" dirty="0"/>
              <a:t>V</a:t>
            </a:r>
            <a:r>
              <a:rPr lang="en-US" dirty="0" smtClean="0"/>
              <a:t>oting Activity is over ….</a:t>
            </a:r>
            <a:endParaRPr lang="en-US" dirty="0"/>
          </a:p>
        </p:txBody>
      </p:sp>
      <p:sp>
        <p:nvSpPr>
          <p:cNvPr id="3" name="Subtitle 2"/>
          <p:cNvSpPr>
            <a:spLocks noGrp="1"/>
          </p:cNvSpPr>
          <p:nvPr>
            <p:ph type="subTitle" idx="1"/>
          </p:nvPr>
        </p:nvSpPr>
        <p:spPr>
          <a:xfrm>
            <a:off x="2171700" y="2000250"/>
            <a:ext cx="4800600" cy="2228850"/>
          </a:xfrm>
        </p:spPr>
        <p:txBody>
          <a:bodyPr>
            <a:normAutofit/>
          </a:bodyPr>
          <a:lstStyle/>
          <a:p>
            <a:endParaRPr lang="en-US" dirty="0" smtClean="0">
              <a:solidFill>
                <a:srgbClr val="7030A0"/>
              </a:solidFill>
            </a:endParaRPr>
          </a:p>
          <a:p>
            <a:r>
              <a:rPr lang="en-US" dirty="0" smtClean="0">
                <a:solidFill>
                  <a:srgbClr val="7030A0"/>
                </a:solidFill>
              </a:rPr>
              <a:t>everyone needs to have a seat.</a:t>
            </a:r>
          </a:p>
          <a:p>
            <a:r>
              <a:rPr lang="en-US" sz="5400" dirty="0"/>
              <a:t>😊</a:t>
            </a:r>
            <a:endParaRPr lang="en-US" sz="5400" dirty="0">
              <a:solidFill>
                <a:srgbClr val="7030A0"/>
              </a:solidFill>
            </a:endParaRPr>
          </a:p>
        </p:txBody>
      </p:sp>
    </p:spTree>
    <p:extLst>
      <p:ext uri="{BB962C8B-B14F-4D97-AF65-F5344CB8AC3E}">
        <p14:creationId xmlns:p14="http://schemas.microsoft.com/office/powerpoint/2010/main" val="499021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618" y="514350"/>
            <a:ext cx="5268558" cy="1113648"/>
          </a:xfrm>
        </p:spPr>
        <p:txBody>
          <a:bodyPr>
            <a:noAutofit/>
          </a:bodyPr>
          <a:lstStyle/>
          <a:p>
            <a:r>
              <a:rPr lang="en-US" sz="2100" b="1" dirty="0">
                <a:solidFill>
                  <a:schemeClr val="accent3">
                    <a:lumMod val="50000"/>
                  </a:schemeClr>
                </a:solidFill>
              </a:rPr>
              <a:t>Zoonotic Disease Prevention:</a:t>
            </a:r>
            <a:br>
              <a:rPr lang="en-US" sz="2100" b="1" dirty="0">
                <a:solidFill>
                  <a:schemeClr val="accent3">
                    <a:lumMod val="50000"/>
                  </a:schemeClr>
                </a:solidFill>
              </a:rPr>
            </a:br>
            <a:r>
              <a:rPr lang="en-US" sz="2100" b="1" dirty="0">
                <a:solidFill>
                  <a:schemeClr val="accent3">
                    <a:lumMod val="50000"/>
                  </a:schemeClr>
                </a:solidFill>
              </a:rPr>
              <a:t>Number One Prevention Measure</a:t>
            </a:r>
            <a:br>
              <a:rPr lang="en-US" sz="2100" b="1" dirty="0">
                <a:solidFill>
                  <a:schemeClr val="accent3">
                    <a:lumMod val="50000"/>
                  </a:schemeClr>
                </a:solidFill>
              </a:rPr>
            </a:br>
            <a:endParaRPr lang="en-US" sz="2100" b="1" dirty="0">
              <a:solidFill>
                <a:schemeClr val="accent3">
                  <a:lumMod val="50000"/>
                </a:schemeClr>
              </a:solidFill>
            </a:endParaRPr>
          </a:p>
        </p:txBody>
      </p:sp>
      <p:pic>
        <p:nvPicPr>
          <p:cNvPr id="5" name="Content Placeholder 6" descr="iStock_000007156938Large.jpg"/>
          <p:cNvPicPr>
            <a:picLocks noGrp="1" noChangeAspect="1"/>
          </p:cNvPicPr>
          <p:nvPr>
            <p:ph sz="quarter" idx="4294967295"/>
          </p:nvPr>
        </p:nvPicPr>
        <p:blipFill>
          <a:blip r:embed="rId3" cstate="print"/>
          <a:stretch>
            <a:fillRect/>
          </a:stretch>
        </p:blipFill>
        <p:spPr>
          <a:xfrm>
            <a:off x="1428750" y="1600201"/>
            <a:ext cx="3028950" cy="2013929"/>
          </a:xfrm>
          <a:prstGeom prst="rect">
            <a:avLst/>
          </a:prstGeom>
        </p:spPr>
      </p:pic>
      <p:sp>
        <p:nvSpPr>
          <p:cNvPr id="4" name="Content Placeholder 3"/>
          <p:cNvSpPr>
            <a:spLocks noGrp="1"/>
          </p:cNvSpPr>
          <p:nvPr>
            <p:ph sz="quarter" idx="4294967295"/>
          </p:nvPr>
        </p:nvSpPr>
        <p:spPr>
          <a:xfrm>
            <a:off x="4629150" y="1485901"/>
            <a:ext cx="3028950" cy="3371849"/>
          </a:xfrm>
          <a:prstGeom prst="rect">
            <a:avLst/>
          </a:prstGeom>
        </p:spPr>
        <p:txBody>
          <a:bodyPr>
            <a:normAutofit fontScale="92500" lnSpcReduction="10000"/>
          </a:bodyPr>
          <a:lstStyle/>
          <a:p>
            <a:pPr>
              <a:buNone/>
            </a:pPr>
            <a:r>
              <a:rPr lang="en-US" b="1" dirty="0" smtClean="0">
                <a:solidFill>
                  <a:schemeClr val="accent3">
                    <a:lumMod val="50000"/>
                  </a:schemeClr>
                </a:solidFill>
              </a:rPr>
              <a:t>Wash hands</a:t>
            </a:r>
          </a:p>
          <a:p>
            <a:r>
              <a:rPr lang="en-US" dirty="0" smtClean="0">
                <a:solidFill>
                  <a:schemeClr val="accent3">
                    <a:lumMod val="50000"/>
                  </a:schemeClr>
                </a:solidFill>
              </a:rPr>
              <a:t>Before eating or cooking(even between steps of cooking)</a:t>
            </a:r>
          </a:p>
          <a:p>
            <a:r>
              <a:rPr lang="en-US" dirty="0" smtClean="0">
                <a:solidFill>
                  <a:schemeClr val="accent3">
                    <a:lumMod val="50000"/>
                  </a:schemeClr>
                </a:solidFill>
              </a:rPr>
              <a:t>After going to the bathroom</a:t>
            </a:r>
          </a:p>
          <a:p>
            <a:r>
              <a:rPr lang="en-US" dirty="0" smtClean="0">
                <a:solidFill>
                  <a:schemeClr val="accent3">
                    <a:lumMod val="50000"/>
                  </a:schemeClr>
                </a:solidFill>
              </a:rPr>
              <a:t>After petting animals</a:t>
            </a:r>
          </a:p>
          <a:p>
            <a:pPr marL="0" indent="0">
              <a:buNone/>
            </a:pPr>
            <a:endParaRPr lang="en-US" dirty="0">
              <a:solidFill>
                <a:schemeClr val="accent3">
                  <a:lumMod val="50000"/>
                </a:schemeClr>
              </a:solidFill>
            </a:endParaRPr>
          </a:p>
          <a:p>
            <a:pPr marL="0" indent="0">
              <a:buNone/>
            </a:pPr>
            <a:endParaRPr lang="en-US" b="1" dirty="0" smtClean="0">
              <a:solidFill>
                <a:schemeClr val="accent3">
                  <a:lumMod val="50000"/>
                </a:schemeClr>
              </a:solidFill>
            </a:endParaRPr>
          </a:p>
        </p:txBody>
      </p:sp>
    </p:spTree>
    <p:extLst>
      <p:ext uri="{BB962C8B-B14F-4D97-AF65-F5344CB8AC3E}">
        <p14:creationId xmlns:p14="http://schemas.microsoft.com/office/powerpoint/2010/main" val="28513508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57200"/>
            <a:ext cx="6172200" cy="1428750"/>
          </a:xfrm>
        </p:spPr>
        <p:txBody>
          <a:bodyPr>
            <a:normAutofit fontScale="90000"/>
          </a:bodyPr>
          <a:lstStyle/>
          <a:p>
            <a:r>
              <a:rPr lang="en-US" sz="2700" b="1" dirty="0" smtClean="0">
                <a:solidFill>
                  <a:schemeClr val="accent3">
                    <a:lumMod val="50000"/>
                  </a:schemeClr>
                </a:solidFill>
              </a:rPr>
              <a:t>Cities</a:t>
            </a:r>
            <a:r>
              <a:rPr lang="en-US" sz="2700" b="1" dirty="0">
                <a:solidFill>
                  <a:schemeClr val="accent3">
                    <a:lumMod val="50000"/>
                  </a:schemeClr>
                </a:solidFill>
              </a:rPr>
              <a:t>, states, and the nation work together for</a:t>
            </a:r>
            <a:br>
              <a:rPr lang="en-US" sz="2700" b="1" dirty="0">
                <a:solidFill>
                  <a:schemeClr val="accent3">
                    <a:lumMod val="50000"/>
                  </a:schemeClr>
                </a:solidFill>
              </a:rPr>
            </a:br>
            <a:r>
              <a:rPr lang="en-US" sz="2700" b="1" dirty="0">
                <a:solidFill>
                  <a:schemeClr val="accent3">
                    <a:lumMod val="50000"/>
                  </a:schemeClr>
                </a:solidFill>
              </a:rPr>
              <a:t> Better Public Health and Urban Planning</a:t>
            </a:r>
            <a:br>
              <a:rPr lang="en-US" sz="2700" b="1" dirty="0">
                <a:solidFill>
                  <a:schemeClr val="accent3">
                    <a:lumMod val="50000"/>
                  </a:schemeClr>
                </a:solidFill>
              </a:rPr>
            </a:br>
            <a:r>
              <a:rPr lang="en-US" sz="2700" b="1" dirty="0">
                <a:solidFill>
                  <a:schemeClr val="accent3">
                    <a:lumMod val="50000"/>
                  </a:schemeClr>
                </a:solidFill>
              </a:rPr>
              <a:t/>
            </a:r>
            <a:br>
              <a:rPr lang="en-US" sz="2700" b="1" dirty="0">
                <a:solidFill>
                  <a:schemeClr val="accent3">
                    <a:lumMod val="50000"/>
                  </a:schemeClr>
                </a:solidFill>
              </a:rPr>
            </a:br>
            <a:r>
              <a:rPr lang="en-US" sz="2700" b="1" dirty="0">
                <a:solidFill>
                  <a:schemeClr val="accent3">
                    <a:lumMod val="50000"/>
                  </a:schemeClr>
                </a:solidFill>
              </a:rPr>
              <a:t/>
            </a:r>
            <a:br>
              <a:rPr lang="en-US" sz="2700" b="1" dirty="0">
                <a:solidFill>
                  <a:schemeClr val="accent3">
                    <a:lumMod val="50000"/>
                  </a:schemeClr>
                </a:solidFill>
              </a:rPr>
            </a:br>
            <a:r>
              <a:rPr lang="en-US" sz="2700" b="1" dirty="0">
                <a:solidFill>
                  <a:schemeClr val="accent3">
                    <a:lumMod val="50000"/>
                  </a:schemeClr>
                </a:solidFill>
              </a:rPr>
              <a:t/>
            </a:r>
            <a:br>
              <a:rPr lang="en-US" sz="2700" b="1" dirty="0">
                <a:solidFill>
                  <a:schemeClr val="accent3">
                    <a:lumMod val="50000"/>
                  </a:schemeClr>
                </a:solidFill>
              </a:rPr>
            </a:br>
            <a:r>
              <a:rPr lang="en-US" sz="2700" b="1" dirty="0">
                <a:solidFill>
                  <a:schemeClr val="accent3">
                    <a:lumMod val="50000"/>
                  </a:schemeClr>
                </a:solidFill>
              </a:rPr>
              <a:t/>
            </a:r>
            <a:br>
              <a:rPr lang="en-US" sz="2700" b="1" dirty="0">
                <a:solidFill>
                  <a:schemeClr val="accent3">
                    <a:lumMod val="50000"/>
                  </a:schemeClr>
                </a:solidFill>
              </a:rPr>
            </a:br>
            <a:r>
              <a:rPr lang="en-US" sz="2700" b="1" dirty="0">
                <a:solidFill>
                  <a:schemeClr val="accent3">
                    <a:lumMod val="50000"/>
                  </a:schemeClr>
                </a:solidFill>
              </a:rPr>
              <a:t/>
            </a:r>
            <a:br>
              <a:rPr lang="en-US" sz="2700" b="1" dirty="0">
                <a:solidFill>
                  <a:schemeClr val="accent3">
                    <a:lumMod val="50000"/>
                  </a:schemeClr>
                </a:solidFill>
              </a:rPr>
            </a:br>
            <a:r>
              <a:rPr lang="en-US" sz="2025" b="1" dirty="0">
                <a:solidFill>
                  <a:schemeClr val="accent3">
                    <a:lumMod val="50000"/>
                  </a:schemeClr>
                </a:solidFill>
              </a:rPr>
              <a:t/>
            </a:r>
            <a:br>
              <a:rPr lang="en-US" sz="2025" b="1" dirty="0">
                <a:solidFill>
                  <a:schemeClr val="accent3">
                    <a:lumMod val="50000"/>
                  </a:schemeClr>
                </a:solidFill>
              </a:rPr>
            </a:br>
            <a:endParaRPr lang="en-US" sz="2025" b="1" dirty="0">
              <a:solidFill>
                <a:schemeClr val="accent3">
                  <a:lumMod val="50000"/>
                </a:schemeClr>
              </a:solidFill>
            </a:endParaRPr>
          </a:p>
        </p:txBody>
      </p:sp>
      <p:pic>
        <p:nvPicPr>
          <p:cNvPr id="5" name="Content Placeholder 5" descr="iStock_000009329788Large.jpg"/>
          <p:cNvPicPr>
            <a:picLocks noGrp="1" noChangeAspect="1"/>
          </p:cNvPicPr>
          <p:nvPr>
            <p:ph sz="quarter" idx="4294967295"/>
          </p:nvPr>
        </p:nvPicPr>
        <p:blipFill>
          <a:blip r:embed="rId3" cstate="print"/>
          <a:stretch>
            <a:fillRect/>
          </a:stretch>
        </p:blipFill>
        <p:spPr>
          <a:xfrm>
            <a:off x="716406" y="1885950"/>
            <a:ext cx="3811959" cy="2619077"/>
          </a:xfrm>
          <a:prstGeom prst="rect">
            <a:avLst/>
          </a:prstGeom>
        </p:spPr>
      </p:pic>
      <p:sp>
        <p:nvSpPr>
          <p:cNvPr id="4" name="Content Placeholder 3"/>
          <p:cNvSpPr>
            <a:spLocks noGrp="1"/>
          </p:cNvSpPr>
          <p:nvPr>
            <p:ph sz="quarter" idx="4294967295"/>
          </p:nvPr>
        </p:nvSpPr>
        <p:spPr>
          <a:xfrm>
            <a:off x="4686300" y="1885950"/>
            <a:ext cx="3028950" cy="3086100"/>
          </a:xfrm>
          <a:prstGeom prst="rect">
            <a:avLst/>
          </a:prstGeom>
        </p:spPr>
        <p:txBody>
          <a:bodyPr>
            <a:normAutofit fontScale="77500" lnSpcReduction="20000"/>
          </a:bodyPr>
          <a:lstStyle/>
          <a:p>
            <a:pPr>
              <a:buNone/>
            </a:pPr>
            <a:endParaRPr lang="en-US" dirty="0" smtClean="0">
              <a:solidFill>
                <a:schemeClr val="accent3">
                  <a:lumMod val="50000"/>
                </a:schemeClr>
              </a:solidFill>
            </a:endParaRPr>
          </a:p>
          <a:p>
            <a:r>
              <a:rPr lang="en-US" dirty="0" smtClean="0">
                <a:solidFill>
                  <a:schemeClr val="accent3">
                    <a:lumMod val="50000"/>
                  </a:schemeClr>
                </a:solidFill>
              </a:rPr>
              <a:t>Walkable Communities</a:t>
            </a:r>
          </a:p>
          <a:p>
            <a:r>
              <a:rPr lang="en-US" dirty="0" smtClean="0">
                <a:solidFill>
                  <a:schemeClr val="accent3">
                    <a:lumMod val="50000"/>
                  </a:schemeClr>
                </a:solidFill>
              </a:rPr>
              <a:t>Built </a:t>
            </a:r>
            <a:r>
              <a:rPr lang="en-US" dirty="0">
                <a:solidFill>
                  <a:schemeClr val="accent3">
                    <a:lumMod val="50000"/>
                  </a:schemeClr>
                </a:solidFill>
              </a:rPr>
              <a:t>E</a:t>
            </a:r>
            <a:r>
              <a:rPr lang="en-US" dirty="0" smtClean="0">
                <a:solidFill>
                  <a:schemeClr val="accent3">
                    <a:lumMod val="50000"/>
                  </a:schemeClr>
                </a:solidFill>
              </a:rPr>
              <a:t>nvironment</a:t>
            </a:r>
            <a:endParaRPr lang="en-US" dirty="0">
              <a:solidFill>
                <a:schemeClr val="accent3">
                  <a:lumMod val="50000"/>
                </a:schemeClr>
              </a:solidFill>
            </a:endParaRPr>
          </a:p>
          <a:p>
            <a:r>
              <a:rPr lang="en-US" dirty="0">
                <a:solidFill>
                  <a:schemeClr val="accent3">
                    <a:lumMod val="50000"/>
                  </a:schemeClr>
                </a:solidFill>
              </a:rPr>
              <a:t>Community </a:t>
            </a:r>
            <a:r>
              <a:rPr lang="en-US" dirty="0" smtClean="0">
                <a:solidFill>
                  <a:schemeClr val="accent3">
                    <a:lumMod val="50000"/>
                  </a:schemeClr>
                </a:solidFill>
              </a:rPr>
              <a:t>Gardens </a:t>
            </a:r>
            <a:endParaRPr lang="en-US" dirty="0">
              <a:solidFill>
                <a:schemeClr val="accent3">
                  <a:lumMod val="50000"/>
                </a:schemeClr>
              </a:solidFill>
            </a:endParaRPr>
          </a:p>
          <a:p>
            <a:r>
              <a:rPr lang="en-US" dirty="0" smtClean="0">
                <a:solidFill>
                  <a:schemeClr val="accent3">
                    <a:lumMod val="50000"/>
                  </a:schemeClr>
                </a:solidFill>
              </a:rPr>
              <a:t>Physical </a:t>
            </a:r>
            <a:r>
              <a:rPr lang="en-US" dirty="0">
                <a:solidFill>
                  <a:schemeClr val="accent3">
                    <a:lumMod val="50000"/>
                  </a:schemeClr>
                </a:solidFill>
              </a:rPr>
              <a:t>A</a:t>
            </a:r>
            <a:r>
              <a:rPr lang="en-US" dirty="0" smtClean="0">
                <a:solidFill>
                  <a:schemeClr val="accent3">
                    <a:lumMod val="50000"/>
                  </a:schemeClr>
                </a:solidFill>
              </a:rPr>
              <a:t>ctivity</a:t>
            </a:r>
          </a:p>
          <a:p>
            <a:r>
              <a:rPr lang="en-US" dirty="0" smtClean="0">
                <a:solidFill>
                  <a:schemeClr val="accent3">
                    <a:lumMod val="50000"/>
                  </a:schemeClr>
                </a:solidFill>
              </a:rPr>
              <a:t>Nutrition</a:t>
            </a:r>
          </a:p>
          <a:p>
            <a:r>
              <a:rPr lang="en-US" dirty="0" smtClean="0">
                <a:solidFill>
                  <a:schemeClr val="accent3">
                    <a:lumMod val="50000"/>
                  </a:schemeClr>
                </a:solidFill>
              </a:rPr>
              <a:t>Health and wellness Education</a:t>
            </a:r>
          </a:p>
          <a:p>
            <a:endParaRPr lang="en-US" dirty="0" smtClean="0">
              <a:solidFill>
                <a:schemeClr val="accent3">
                  <a:lumMod val="50000"/>
                </a:schemeClr>
              </a:solidFill>
            </a:endParaRPr>
          </a:p>
          <a:p>
            <a:endParaRPr lang="en-US" dirty="0" smtClean="0">
              <a:solidFill>
                <a:schemeClr val="accent3">
                  <a:lumMod val="50000"/>
                </a:schemeClr>
              </a:solidFill>
            </a:endParaRPr>
          </a:p>
          <a:p>
            <a:pPr>
              <a:buNone/>
            </a:pPr>
            <a:endParaRPr lang="en-US" dirty="0" smtClean="0">
              <a:solidFill>
                <a:schemeClr val="accent3">
                  <a:lumMod val="50000"/>
                </a:schemeClr>
              </a:solidFill>
            </a:endParaRPr>
          </a:p>
          <a:p>
            <a:endParaRPr lang="en-US" dirty="0" smtClean="0">
              <a:solidFill>
                <a:schemeClr val="accent3">
                  <a:lumMod val="50000"/>
                </a:schemeClr>
              </a:solidFill>
            </a:endParaRPr>
          </a:p>
          <a:p>
            <a:pPr>
              <a:buNone/>
            </a:pPr>
            <a:endParaRPr lang="en-US" dirty="0">
              <a:solidFill>
                <a:schemeClr val="accent3">
                  <a:lumMod val="50000"/>
                </a:schemeClr>
              </a:solidFill>
            </a:endParaRPr>
          </a:p>
        </p:txBody>
      </p:sp>
    </p:spTree>
    <p:extLst>
      <p:ext uri="{BB962C8B-B14F-4D97-AF65-F5344CB8AC3E}">
        <p14:creationId xmlns:p14="http://schemas.microsoft.com/office/powerpoint/2010/main" val="23544783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228600"/>
            <a:ext cx="5829300" cy="1959769"/>
          </a:xfrm>
        </p:spPr>
        <p:txBody>
          <a:bodyPr>
            <a:normAutofit fontScale="90000"/>
          </a:bodyPr>
          <a:lstStyle/>
          <a:p>
            <a:r>
              <a:rPr lang="en-US" dirty="0">
                <a:solidFill>
                  <a:srgbClr val="336600"/>
                </a:solidFill>
              </a:rPr>
              <a:t>What happened when humans did not </a:t>
            </a:r>
            <a:r>
              <a:rPr lang="en-US" dirty="0" smtClean="0">
                <a:solidFill>
                  <a:srgbClr val="336600"/>
                </a:solidFill>
              </a:rPr>
              <a:t>consider the One Health concept in Borneo?</a:t>
            </a:r>
            <a:r>
              <a:rPr lang="en-US" dirty="0" smtClean="0"/>
              <a:t/>
            </a:r>
            <a:br>
              <a:rPr lang="en-US" dirty="0" smtClean="0"/>
            </a:br>
            <a:endParaRPr lang="en-US" dirty="0"/>
          </a:p>
        </p:txBody>
      </p:sp>
      <p:sp>
        <p:nvSpPr>
          <p:cNvPr id="5" name="Rectangle 4"/>
          <p:cNvSpPr/>
          <p:nvPr/>
        </p:nvSpPr>
        <p:spPr>
          <a:xfrm>
            <a:off x="1457097" y="4116629"/>
            <a:ext cx="4800600" cy="646331"/>
          </a:xfrm>
          <a:prstGeom prst="rect">
            <a:avLst/>
          </a:prstGeom>
        </p:spPr>
        <p:txBody>
          <a:bodyPr wrap="square">
            <a:spAutoFit/>
          </a:bodyPr>
          <a:lstStyle/>
          <a:p>
            <a:r>
              <a:rPr lang="en-US" dirty="0">
                <a:hlinkClick r:id="rId3"/>
              </a:rPr>
              <a:t>https://www.youtube.com/watch?v=17BP9n6g1F0 </a:t>
            </a:r>
            <a:endParaRPr lang="en-US" dirty="0" smtClean="0"/>
          </a:p>
        </p:txBody>
      </p:sp>
      <p:pic>
        <p:nvPicPr>
          <p:cNvPr id="3" name="Picture 2"/>
          <p:cNvPicPr>
            <a:picLocks noChangeAspect="1"/>
          </p:cNvPicPr>
          <p:nvPr/>
        </p:nvPicPr>
        <p:blipFill>
          <a:blip r:embed="rId4"/>
          <a:stretch>
            <a:fillRect/>
          </a:stretch>
        </p:blipFill>
        <p:spPr>
          <a:xfrm>
            <a:off x="3637483" y="1943100"/>
            <a:ext cx="3026068" cy="2087575"/>
          </a:xfrm>
          <a:prstGeom prst="rect">
            <a:avLst/>
          </a:prstGeom>
        </p:spPr>
      </p:pic>
    </p:spTree>
    <p:extLst>
      <p:ext uri="{BB962C8B-B14F-4D97-AF65-F5344CB8AC3E}">
        <p14:creationId xmlns:p14="http://schemas.microsoft.com/office/powerpoint/2010/main" val="29147855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14301"/>
            <a:ext cx="5829300" cy="1314449"/>
          </a:xfrm>
        </p:spPr>
        <p:txBody>
          <a:bodyPr/>
          <a:lstStyle/>
          <a:p>
            <a:r>
              <a:rPr lang="en-US" dirty="0" smtClean="0"/>
              <a:t>If this presentation has you intrigued, </a:t>
            </a:r>
            <a:endParaRPr lang="en-US" dirty="0"/>
          </a:p>
        </p:txBody>
      </p:sp>
      <p:sp>
        <p:nvSpPr>
          <p:cNvPr id="3" name="Subtitle 2"/>
          <p:cNvSpPr>
            <a:spLocks noGrp="1"/>
          </p:cNvSpPr>
          <p:nvPr>
            <p:ph type="subTitle" idx="1"/>
          </p:nvPr>
        </p:nvSpPr>
        <p:spPr>
          <a:xfrm>
            <a:off x="2171700" y="1600200"/>
            <a:ext cx="4800600" cy="2628900"/>
          </a:xfrm>
        </p:spPr>
        <p:txBody>
          <a:bodyPr>
            <a:normAutofit/>
          </a:bodyPr>
          <a:lstStyle/>
          <a:p>
            <a:r>
              <a:rPr lang="en-US" sz="4125" dirty="0">
                <a:solidFill>
                  <a:srgbClr val="336600"/>
                </a:solidFill>
              </a:rPr>
              <a:t>You may want to consider a career in the One Health field…</a:t>
            </a:r>
          </a:p>
          <a:p>
            <a:endParaRPr lang="en-US" sz="4125" dirty="0">
              <a:solidFill>
                <a:srgbClr val="336600"/>
              </a:solidFill>
            </a:endParaRPr>
          </a:p>
        </p:txBody>
      </p:sp>
    </p:spTree>
    <p:extLst>
      <p:ext uri="{BB962C8B-B14F-4D97-AF65-F5344CB8AC3E}">
        <p14:creationId xmlns:p14="http://schemas.microsoft.com/office/powerpoint/2010/main" val="8953184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1817" y="87923"/>
            <a:ext cx="6172200" cy="857250"/>
          </a:xfrm>
        </p:spPr>
        <p:txBody>
          <a:bodyPr/>
          <a:lstStyle/>
          <a:p>
            <a:r>
              <a:rPr lang="en-US" dirty="0" smtClean="0"/>
              <a:t>Careers in Public Health </a:t>
            </a:r>
            <a:endParaRPr lang="en-US" dirty="0"/>
          </a:p>
        </p:txBody>
      </p:sp>
      <p:sp>
        <p:nvSpPr>
          <p:cNvPr id="5" name="Oval 4"/>
          <p:cNvSpPr/>
          <p:nvPr/>
        </p:nvSpPr>
        <p:spPr>
          <a:xfrm>
            <a:off x="5255603" y="795020"/>
            <a:ext cx="2534382" cy="1428750"/>
          </a:xfrm>
          <a:prstGeom prst="ellipse">
            <a:avLst/>
          </a:prstGeom>
          <a:solidFill>
            <a:srgbClr val="D49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745773" y="921658"/>
            <a:ext cx="1771650" cy="1281120"/>
          </a:xfrm>
          <a:prstGeom prst="rect">
            <a:avLst/>
          </a:prstGeom>
          <a:noFill/>
        </p:spPr>
        <p:txBody>
          <a:bodyPr wrap="square" rtlCol="0">
            <a:spAutoFit/>
          </a:bodyPr>
          <a:lstStyle/>
          <a:p>
            <a:r>
              <a:rPr lang="en-US" sz="1875" dirty="0">
                <a:solidFill>
                  <a:schemeClr val="bg1"/>
                </a:solidFill>
              </a:rPr>
              <a:t>Epidemiology &amp; statistics-Math &amp; Modeling </a:t>
            </a:r>
            <a:r>
              <a:rPr lang="en-US" sz="2100" dirty="0">
                <a:solidFill>
                  <a:schemeClr val="bg1"/>
                </a:solidFill>
              </a:rPr>
              <a:t>skills</a:t>
            </a:r>
          </a:p>
        </p:txBody>
      </p:sp>
      <p:sp>
        <p:nvSpPr>
          <p:cNvPr id="7" name="Oval 6"/>
          <p:cNvSpPr/>
          <p:nvPr/>
        </p:nvSpPr>
        <p:spPr>
          <a:xfrm>
            <a:off x="5829300" y="2518140"/>
            <a:ext cx="2855303" cy="1519244"/>
          </a:xfrm>
          <a:prstGeom prst="ellipse">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75" dirty="0"/>
              <a:t>Environmental Health-Includes critical thinking skills</a:t>
            </a:r>
          </a:p>
        </p:txBody>
      </p:sp>
      <p:sp>
        <p:nvSpPr>
          <p:cNvPr id="8" name="Oval 7"/>
          <p:cNvSpPr/>
          <p:nvPr/>
        </p:nvSpPr>
        <p:spPr>
          <a:xfrm>
            <a:off x="1411165" y="804434"/>
            <a:ext cx="2437667" cy="149248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25" dirty="0"/>
              <a:t>Health Administration-business and management skills</a:t>
            </a:r>
          </a:p>
        </p:txBody>
      </p:sp>
      <p:sp>
        <p:nvSpPr>
          <p:cNvPr id="9" name="Oval 8"/>
          <p:cNvSpPr/>
          <p:nvPr/>
        </p:nvSpPr>
        <p:spPr>
          <a:xfrm>
            <a:off x="3327888" y="1999165"/>
            <a:ext cx="2672862" cy="1259471"/>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Health Education-develop community-wide programs</a:t>
            </a:r>
          </a:p>
        </p:txBody>
      </p:sp>
      <p:sp>
        <p:nvSpPr>
          <p:cNvPr id="10" name="Oval 9"/>
          <p:cNvSpPr/>
          <p:nvPr/>
        </p:nvSpPr>
        <p:spPr>
          <a:xfrm>
            <a:off x="811318" y="2712428"/>
            <a:ext cx="2890472" cy="16002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t>Health Policy-understanding of law-making processes</a:t>
            </a:r>
          </a:p>
        </p:txBody>
      </p:sp>
      <p:sp>
        <p:nvSpPr>
          <p:cNvPr id="12" name="TextBox 11"/>
          <p:cNvSpPr txBox="1"/>
          <p:nvPr/>
        </p:nvSpPr>
        <p:spPr>
          <a:xfrm>
            <a:off x="3627882" y="3870089"/>
            <a:ext cx="3543300" cy="923330"/>
          </a:xfrm>
          <a:prstGeom prst="rect">
            <a:avLst/>
          </a:prstGeom>
          <a:noFill/>
        </p:spPr>
        <p:txBody>
          <a:bodyPr wrap="square" rtlCol="0">
            <a:spAutoFit/>
          </a:bodyPr>
          <a:lstStyle/>
          <a:p>
            <a:r>
              <a:rPr lang="en-US" dirty="0"/>
              <a:t>Source:  http://www.whatispublichealth.org/careers/ </a:t>
            </a:r>
          </a:p>
        </p:txBody>
      </p:sp>
    </p:spTree>
    <p:extLst>
      <p:ext uri="{BB962C8B-B14F-4D97-AF65-F5344CB8AC3E}">
        <p14:creationId xmlns:p14="http://schemas.microsoft.com/office/powerpoint/2010/main" val="24377478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057" y="114300"/>
            <a:ext cx="6172200" cy="857250"/>
          </a:xfrm>
        </p:spPr>
        <p:txBody>
          <a:bodyPr/>
          <a:lstStyle/>
          <a:p>
            <a:r>
              <a:rPr lang="en-US" dirty="0" smtClean="0"/>
              <a:t>Careers in Food Safety</a:t>
            </a:r>
            <a:endParaRPr lang="en-US" dirty="0"/>
          </a:p>
        </p:txBody>
      </p:sp>
      <p:sp>
        <p:nvSpPr>
          <p:cNvPr id="3" name="Content Placeholder 2"/>
          <p:cNvSpPr>
            <a:spLocks noGrp="1"/>
          </p:cNvSpPr>
          <p:nvPr>
            <p:ph idx="1"/>
          </p:nvPr>
        </p:nvSpPr>
        <p:spPr>
          <a:xfrm>
            <a:off x="504748" y="971550"/>
            <a:ext cx="8185709" cy="3373679"/>
          </a:xfrm>
        </p:spPr>
        <p:txBody>
          <a:bodyPr>
            <a:noAutofit/>
          </a:bodyPr>
          <a:lstStyle/>
          <a:p>
            <a:r>
              <a:rPr lang="en-US" sz="3375" dirty="0">
                <a:solidFill>
                  <a:schemeClr val="tx2">
                    <a:lumMod val="60000"/>
                    <a:lumOff val="40000"/>
                  </a:schemeClr>
                </a:solidFill>
              </a:rPr>
              <a:t>Director of Food Safety/ Compliance</a:t>
            </a:r>
          </a:p>
          <a:p>
            <a:r>
              <a:rPr lang="en-US" sz="3375" dirty="0">
                <a:solidFill>
                  <a:schemeClr val="accent6">
                    <a:lumMod val="75000"/>
                  </a:schemeClr>
                </a:solidFill>
              </a:rPr>
              <a:t>Food Inspector </a:t>
            </a:r>
          </a:p>
          <a:p>
            <a:r>
              <a:rPr lang="en-US" sz="3375" dirty="0">
                <a:solidFill>
                  <a:schemeClr val="accent5"/>
                </a:solidFill>
              </a:rPr>
              <a:t>Food Safety Sanitation Technical Specialist</a:t>
            </a:r>
          </a:p>
          <a:p>
            <a:r>
              <a:rPr lang="en-US" sz="3375" dirty="0">
                <a:solidFill>
                  <a:srgbClr val="00B050"/>
                </a:solidFill>
              </a:rPr>
              <a:t>Laboratory Analyst</a:t>
            </a:r>
          </a:p>
          <a:p>
            <a:r>
              <a:rPr lang="en-US" sz="3375" dirty="0">
                <a:solidFill>
                  <a:srgbClr val="7030A0"/>
                </a:solidFill>
              </a:rPr>
              <a:t>Supervisory/Veterinary Medical Officer</a:t>
            </a:r>
          </a:p>
        </p:txBody>
      </p:sp>
    </p:spTree>
    <p:extLst>
      <p:ext uri="{BB962C8B-B14F-4D97-AF65-F5344CB8AC3E}">
        <p14:creationId xmlns:p14="http://schemas.microsoft.com/office/powerpoint/2010/main" val="3186845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82" y="404057"/>
            <a:ext cx="8748980" cy="857250"/>
          </a:xfrm>
        </p:spPr>
        <p:txBody>
          <a:bodyPr/>
          <a:lstStyle/>
          <a:p>
            <a:r>
              <a:rPr lang="en-US" dirty="0" smtClean="0"/>
              <a:t>Careers in Public Health Nutrition </a:t>
            </a:r>
            <a:endParaRPr lang="en-US" dirty="0"/>
          </a:p>
        </p:txBody>
      </p:sp>
      <p:sp>
        <p:nvSpPr>
          <p:cNvPr id="3" name="Content Placeholder 2"/>
          <p:cNvSpPr>
            <a:spLocks noGrp="1"/>
          </p:cNvSpPr>
          <p:nvPr>
            <p:ph idx="1"/>
          </p:nvPr>
        </p:nvSpPr>
        <p:spPr>
          <a:xfrm>
            <a:off x="592531" y="1063228"/>
            <a:ext cx="8244231" cy="3394472"/>
          </a:xfrm>
        </p:spPr>
        <p:txBody>
          <a:bodyPr/>
          <a:lstStyle/>
          <a:p>
            <a:r>
              <a:rPr lang="en-US" sz="2400" dirty="0">
                <a:solidFill>
                  <a:schemeClr val="accent6">
                    <a:lumMod val="75000"/>
                  </a:schemeClr>
                </a:solidFill>
              </a:rPr>
              <a:t>Supervisory Public Health </a:t>
            </a:r>
            <a:r>
              <a:rPr lang="en-US" sz="2400" dirty="0" smtClean="0">
                <a:solidFill>
                  <a:schemeClr val="accent6">
                    <a:lumMod val="75000"/>
                  </a:schemeClr>
                </a:solidFill>
              </a:rPr>
              <a:t>Nutritionist</a:t>
            </a:r>
          </a:p>
          <a:p>
            <a:r>
              <a:rPr lang="en-US" sz="2400" dirty="0" smtClean="0"/>
              <a:t>Family Health Nutritionist</a:t>
            </a:r>
          </a:p>
          <a:p>
            <a:r>
              <a:rPr lang="en-US" sz="2400" dirty="0" smtClean="0">
                <a:solidFill>
                  <a:srgbClr val="7030A0"/>
                </a:solidFill>
              </a:rPr>
              <a:t>Extension Agent in Nutrition</a:t>
            </a:r>
          </a:p>
          <a:p>
            <a:r>
              <a:rPr lang="en-US" sz="2400" dirty="0">
                <a:solidFill>
                  <a:srgbClr val="00B050"/>
                </a:solidFill>
              </a:rPr>
              <a:t>Registered </a:t>
            </a:r>
            <a:r>
              <a:rPr lang="en-US" sz="2400" dirty="0" smtClean="0">
                <a:solidFill>
                  <a:srgbClr val="00B050"/>
                </a:solidFill>
              </a:rPr>
              <a:t>Dietitian</a:t>
            </a:r>
          </a:p>
          <a:p>
            <a:r>
              <a:rPr lang="en-US" sz="2400" dirty="0" smtClean="0">
                <a:solidFill>
                  <a:srgbClr val="FF0066"/>
                </a:solidFill>
              </a:rPr>
              <a:t>Assistant Public Health Nursing Chief</a:t>
            </a:r>
          </a:p>
          <a:p>
            <a:r>
              <a:rPr lang="en-US" sz="2400" dirty="0" smtClean="0">
                <a:solidFill>
                  <a:schemeClr val="accent5">
                    <a:lumMod val="75000"/>
                  </a:schemeClr>
                </a:solidFill>
              </a:rPr>
              <a:t>Clinical Nutritionist</a:t>
            </a:r>
          </a:p>
          <a:p>
            <a:r>
              <a:rPr lang="en-US" sz="2400" dirty="0">
                <a:solidFill>
                  <a:srgbClr val="3D4D1F"/>
                </a:solidFill>
              </a:rPr>
              <a:t>Nutrition Program Director </a:t>
            </a:r>
            <a:r>
              <a:rPr lang="en-US" sz="2400" dirty="0" smtClean="0">
                <a:solidFill>
                  <a:srgbClr val="3D4D1F"/>
                </a:solidFill>
              </a:rPr>
              <a:t> </a:t>
            </a:r>
          </a:p>
          <a:p>
            <a:endParaRPr lang="en-US" dirty="0" smtClean="0"/>
          </a:p>
          <a:p>
            <a:endParaRPr lang="en-US" dirty="0"/>
          </a:p>
        </p:txBody>
      </p:sp>
      <p:sp>
        <p:nvSpPr>
          <p:cNvPr id="4" name="Footer Placeholder 3"/>
          <p:cNvSpPr>
            <a:spLocks noGrp="1"/>
          </p:cNvSpPr>
          <p:nvPr>
            <p:ph type="ftr" sz="quarter" idx="11"/>
          </p:nvPr>
        </p:nvSpPr>
        <p:spPr>
          <a:xfrm>
            <a:off x="643738" y="4320778"/>
            <a:ext cx="6957212" cy="273844"/>
          </a:xfrm>
        </p:spPr>
        <p:txBody>
          <a:bodyPr/>
          <a:lstStyle/>
          <a:p>
            <a:r>
              <a:rPr lang="en-US" dirty="0">
                <a:solidFill>
                  <a:srgbClr val="00B0F0"/>
                </a:solidFill>
              </a:rPr>
              <a:t>http://www.whatispublichealth.org/careers/pfizerguide/nutritionist.pdf</a:t>
            </a:r>
          </a:p>
          <a:p>
            <a:endParaRPr lang="en-US" dirty="0"/>
          </a:p>
        </p:txBody>
      </p:sp>
    </p:spTree>
    <p:extLst>
      <p:ext uri="{BB962C8B-B14F-4D97-AF65-F5344CB8AC3E}">
        <p14:creationId xmlns:p14="http://schemas.microsoft.com/office/powerpoint/2010/main" val="3921686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2064" y="514350"/>
            <a:ext cx="8244230" cy="1102519"/>
          </a:xfrm>
        </p:spPr>
        <p:txBody>
          <a:bodyPr>
            <a:normAutofit fontScale="90000"/>
          </a:bodyPr>
          <a:lstStyle/>
          <a:p>
            <a:r>
              <a:rPr lang="en-US" dirty="0" smtClean="0">
                <a:solidFill>
                  <a:srgbClr val="336600"/>
                </a:solidFill>
              </a:rPr>
              <a:t>One Health: The Historical Perspective-why is this still an issue?        </a:t>
            </a:r>
            <a:endParaRPr lang="en-US" dirty="0">
              <a:solidFill>
                <a:srgbClr val="336600"/>
              </a:solidFill>
            </a:endParaRPr>
          </a:p>
        </p:txBody>
      </p:sp>
      <p:pic>
        <p:nvPicPr>
          <p:cNvPr id="4" name="Picture 3" descr="C:\Users\msnowak\Desktop\One Health online class\one.health.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0200" y="1740693"/>
            <a:ext cx="2914650" cy="3145632"/>
          </a:xfrm>
          <a:prstGeom prst="rect">
            <a:avLst/>
          </a:prstGeom>
          <a:noFill/>
          <a:ln>
            <a:noFill/>
          </a:ln>
        </p:spPr>
      </p:pic>
      <p:sp>
        <p:nvSpPr>
          <p:cNvPr id="5" name="Subtitle 4"/>
          <p:cNvSpPr>
            <a:spLocks noGrp="1"/>
          </p:cNvSpPr>
          <p:nvPr>
            <p:ph type="subTitle" idx="1"/>
          </p:nvPr>
        </p:nvSpPr>
        <p:spPr>
          <a:xfrm>
            <a:off x="4732934" y="3116274"/>
            <a:ext cx="3039466" cy="1112825"/>
          </a:xfrm>
        </p:spPr>
        <p:txBody>
          <a:bodyPr/>
          <a:lstStyle/>
          <a:p>
            <a:endParaRPr lang="en-US" dirty="0"/>
          </a:p>
        </p:txBody>
      </p:sp>
      <p:pic>
        <p:nvPicPr>
          <p:cNvPr id="6" name="Justin Kastner Presentation Edit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815691" y="1731007"/>
            <a:ext cx="3816246" cy="2146638"/>
          </a:xfrm>
          <a:prstGeom prst="rect">
            <a:avLst/>
          </a:prstGeom>
        </p:spPr>
      </p:pic>
      <p:sp>
        <p:nvSpPr>
          <p:cNvPr id="7" name="TextBox 6"/>
          <p:cNvSpPr txBox="1"/>
          <p:nvPr/>
        </p:nvSpPr>
        <p:spPr>
          <a:xfrm>
            <a:off x="4815691" y="3964838"/>
            <a:ext cx="3816246" cy="307777"/>
          </a:xfrm>
          <a:prstGeom prst="rect">
            <a:avLst/>
          </a:prstGeom>
          <a:noFill/>
        </p:spPr>
        <p:txBody>
          <a:bodyPr wrap="square" rtlCol="0">
            <a:spAutoFit/>
          </a:bodyPr>
          <a:lstStyle/>
          <a:p>
            <a:r>
              <a:rPr lang="en-US" sz="1400" dirty="0" smtClean="0"/>
              <a:t>(Cursor over black box to activate 6 min. video)</a:t>
            </a:r>
            <a:endParaRPr lang="en-US" sz="1400" dirty="0"/>
          </a:p>
        </p:txBody>
      </p:sp>
    </p:spTree>
    <p:extLst>
      <p:ext uri="{BB962C8B-B14F-4D97-AF65-F5344CB8AC3E}">
        <p14:creationId xmlns:p14="http://schemas.microsoft.com/office/powerpoint/2010/main" val="1172509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0" y="205978"/>
            <a:ext cx="3771900" cy="994172"/>
          </a:xfrm>
        </p:spPr>
        <p:txBody>
          <a:bodyPr/>
          <a:lstStyle/>
          <a:p>
            <a:pPr algn="ctr"/>
            <a:r>
              <a:rPr lang="en-US" sz="4950" dirty="0">
                <a:solidFill>
                  <a:schemeClr val="accent3">
                    <a:lumMod val="50000"/>
                  </a:schemeClr>
                </a:solidFill>
              </a:rPr>
              <a:t>One</a:t>
            </a:r>
            <a:r>
              <a:rPr lang="en-US" dirty="0" smtClean="0">
                <a:solidFill>
                  <a:schemeClr val="accent3">
                    <a:lumMod val="50000"/>
                  </a:schemeClr>
                </a:solidFill>
              </a:rPr>
              <a:t> </a:t>
            </a:r>
            <a:r>
              <a:rPr lang="en-US" sz="4950" dirty="0">
                <a:solidFill>
                  <a:schemeClr val="accent3">
                    <a:lumMod val="50000"/>
                  </a:schemeClr>
                </a:solidFill>
              </a:rPr>
              <a:t>Health</a:t>
            </a:r>
          </a:p>
        </p:txBody>
      </p:sp>
      <p:pic>
        <p:nvPicPr>
          <p:cNvPr id="7" name="Content Placeholder 6" descr="iStock_000009051669Large.jpg"/>
          <p:cNvPicPr>
            <a:picLocks noGrp="1" noChangeAspect="1"/>
          </p:cNvPicPr>
          <p:nvPr>
            <p:ph sz="quarter" idx="4294967295"/>
          </p:nvPr>
        </p:nvPicPr>
        <p:blipFill>
          <a:blip r:embed="rId3" cstate="print"/>
          <a:stretch>
            <a:fillRect/>
          </a:stretch>
        </p:blipFill>
        <p:spPr>
          <a:xfrm>
            <a:off x="1017984" y="1062334"/>
            <a:ext cx="3221832" cy="2210867"/>
          </a:xfrm>
          <a:prstGeom prst="rect">
            <a:avLst/>
          </a:prstGeom>
        </p:spPr>
      </p:pic>
      <p:sp>
        <p:nvSpPr>
          <p:cNvPr id="4" name="Content Placeholder 3"/>
          <p:cNvSpPr>
            <a:spLocks noGrp="1"/>
          </p:cNvSpPr>
          <p:nvPr>
            <p:ph sz="quarter" idx="4294967295"/>
          </p:nvPr>
        </p:nvSpPr>
        <p:spPr>
          <a:xfrm>
            <a:off x="4572000" y="1257300"/>
            <a:ext cx="3028950" cy="2686050"/>
          </a:xfrm>
          <a:prstGeom prst="rect">
            <a:avLst/>
          </a:prstGeom>
        </p:spPr>
        <p:txBody>
          <a:bodyPr>
            <a:normAutofit/>
          </a:bodyPr>
          <a:lstStyle/>
          <a:p>
            <a:r>
              <a:rPr lang="en-US" sz="1500" dirty="0"/>
              <a:t>Connecting people, animals and their environment through research-informed education</a:t>
            </a:r>
          </a:p>
          <a:p>
            <a:r>
              <a:rPr lang="en-US" sz="1500" dirty="0"/>
              <a:t>Creating a pipeline of health professionals to meet the need</a:t>
            </a:r>
          </a:p>
          <a:p>
            <a:pPr lvl="1"/>
            <a:r>
              <a:rPr lang="en-US" sz="1200" dirty="0"/>
              <a:t>K-12 Education and Outreach</a:t>
            </a:r>
          </a:p>
          <a:p>
            <a:pPr lvl="1"/>
            <a:r>
              <a:rPr lang="en-US" sz="1200" dirty="0"/>
              <a:t>Pathways to Public Health</a:t>
            </a:r>
          </a:p>
          <a:p>
            <a:pPr lvl="1"/>
            <a:r>
              <a:rPr lang="en-US" sz="1200" dirty="0"/>
              <a:t>Workforce Development</a:t>
            </a:r>
          </a:p>
          <a:p>
            <a:pPr lvl="1"/>
            <a:r>
              <a:rPr lang="en-US" sz="1200" dirty="0"/>
              <a:t>Infection Prevention</a:t>
            </a:r>
          </a:p>
          <a:p>
            <a:pPr lvl="1"/>
            <a:r>
              <a:rPr lang="en-US" sz="1200" dirty="0"/>
              <a:t>Translational &amp; Comparative Medicine </a:t>
            </a:r>
          </a:p>
          <a:p>
            <a:pPr marL="274320" lvl="1" indent="0">
              <a:buNone/>
            </a:pPr>
            <a:endParaRPr lang="en-US" sz="1200" dirty="0"/>
          </a:p>
        </p:txBody>
      </p:sp>
    </p:spTree>
    <p:extLst>
      <p:ext uri="{BB962C8B-B14F-4D97-AF65-F5344CB8AC3E}">
        <p14:creationId xmlns:p14="http://schemas.microsoft.com/office/powerpoint/2010/main" val="20538918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114301"/>
            <a:ext cx="5829300" cy="1142999"/>
          </a:xfrm>
        </p:spPr>
        <p:txBody>
          <a:bodyPr/>
          <a:lstStyle/>
          <a:p>
            <a:r>
              <a:rPr lang="en-US" dirty="0" smtClean="0"/>
              <a:t>        Questions</a:t>
            </a:r>
            <a:r>
              <a:rPr lang="en-US" dirty="0" smtClean="0"/>
              <a:t>?</a:t>
            </a:r>
            <a:endParaRPr lang="en-US" dirty="0"/>
          </a:p>
        </p:txBody>
      </p:sp>
      <p:pic>
        <p:nvPicPr>
          <p:cNvPr id="4" name="Picture 3"/>
          <p:cNvPicPr>
            <a:picLocks noChangeAspect="1"/>
          </p:cNvPicPr>
          <p:nvPr/>
        </p:nvPicPr>
        <p:blipFill>
          <a:blip r:embed="rId3"/>
          <a:stretch>
            <a:fillRect/>
          </a:stretch>
        </p:blipFill>
        <p:spPr>
          <a:xfrm>
            <a:off x="3662630" y="1257300"/>
            <a:ext cx="4458086" cy="2972057"/>
          </a:xfrm>
          <a:prstGeom prst="rect">
            <a:avLst/>
          </a:prstGeom>
        </p:spPr>
      </p:pic>
      <p:sp>
        <p:nvSpPr>
          <p:cNvPr id="5" name="TextBox 4"/>
          <p:cNvSpPr txBox="1"/>
          <p:nvPr/>
        </p:nvSpPr>
        <p:spPr>
          <a:xfrm>
            <a:off x="804444" y="1814628"/>
            <a:ext cx="2800350" cy="1738938"/>
          </a:xfrm>
          <a:prstGeom prst="rect">
            <a:avLst/>
          </a:prstGeom>
          <a:noFill/>
        </p:spPr>
        <p:txBody>
          <a:bodyPr wrap="square" rtlCol="0">
            <a:spAutoFit/>
          </a:bodyPr>
          <a:lstStyle/>
          <a:p>
            <a:r>
              <a:rPr lang="en-US" sz="1400" dirty="0"/>
              <a:t>Martha Nowak, M.Ed. </a:t>
            </a:r>
          </a:p>
          <a:p>
            <a:r>
              <a:rPr lang="en-US" sz="1400" dirty="0"/>
              <a:t>K-12 Engagement Coordinator/K-State Olathe</a:t>
            </a:r>
          </a:p>
          <a:p>
            <a:r>
              <a:rPr lang="en-US" sz="1400" dirty="0"/>
              <a:t>22201 W. Innovation Drive</a:t>
            </a:r>
          </a:p>
          <a:p>
            <a:r>
              <a:rPr lang="en-US" sz="1400" dirty="0"/>
              <a:t>Olathe, KS  66061</a:t>
            </a:r>
          </a:p>
          <a:p>
            <a:r>
              <a:rPr lang="en-US" sz="1400" dirty="0"/>
              <a:t>913/307-7321</a:t>
            </a:r>
          </a:p>
          <a:p>
            <a:r>
              <a:rPr lang="en-US" sz="1400" dirty="0" smtClean="0">
                <a:hlinkClick r:id="rId4"/>
              </a:rPr>
              <a:t>msnowak@ksu.edu</a:t>
            </a:r>
            <a:endParaRPr lang="en-US" sz="1400" dirty="0" smtClean="0"/>
          </a:p>
          <a:p>
            <a:endParaRPr lang="en-US" sz="900" dirty="0"/>
          </a:p>
        </p:txBody>
      </p:sp>
    </p:spTree>
    <p:extLst>
      <p:ext uri="{BB962C8B-B14F-4D97-AF65-F5344CB8AC3E}">
        <p14:creationId xmlns:p14="http://schemas.microsoft.com/office/powerpoint/2010/main" val="19537782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71600" y="800100"/>
            <a:ext cx="2800350" cy="1600200"/>
          </a:xfrm>
        </p:spPr>
        <p:txBody>
          <a:bodyPr/>
          <a:lstStyle/>
          <a:p>
            <a:endParaRPr lang="en-US" dirty="0"/>
          </a:p>
        </p:txBody>
      </p:sp>
      <p:pic>
        <p:nvPicPr>
          <p:cNvPr id="11" name="Content Placeholder 10" descr="iStock_000000829590Medium (2).jpg"/>
          <p:cNvPicPr>
            <a:picLocks noGrp="1" noChangeAspect="1"/>
          </p:cNvPicPr>
          <p:nvPr>
            <p:ph sz="quarter" idx="4294967295"/>
          </p:nvPr>
        </p:nvPicPr>
        <p:blipFill>
          <a:blip r:embed="rId3" cstate="print"/>
          <a:stretch>
            <a:fillRect/>
          </a:stretch>
        </p:blipFill>
        <p:spPr>
          <a:xfrm>
            <a:off x="1314450" y="2917336"/>
            <a:ext cx="3028950" cy="2013929"/>
          </a:xfrm>
          <a:prstGeom prst="rect">
            <a:avLst/>
          </a:prstGeom>
        </p:spPr>
      </p:pic>
      <p:pic>
        <p:nvPicPr>
          <p:cNvPr id="12" name="Content Placeholder 11" descr="iStock_000007832511Large.jpg"/>
          <p:cNvPicPr>
            <a:picLocks noGrp="1" noChangeAspect="1"/>
          </p:cNvPicPr>
          <p:nvPr>
            <p:ph sz="quarter" idx="4294967295"/>
          </p:nvPr>
        </p:nvPicPr>
        <p:blipFill>
          <a:blip r:embed="rId4" cstate="print"/>
          <a:stretch>
            <a:fillRect/>
          </a:stretch>
        </p:blipFill>
        <p:spPr>
          <a:xfrm>
            <a:off x="4626769" y="3086100"/>
            <a:ext cx="2458343" cy="1714500"/>
          </a:xfrm>
          <a:prstGeom prst="rect">
            <a:avLst/>
          </a:prstGeom>
        </p:spPr>
      </p:pic>
      <p:sp>
        <p:nvSpPr>
          <p:cNvPr id="17" name="Rectangle 16"/>
          <p:cNvSpPr/>
          <p:nvPr/>
        </p:nvSpPr>
        <p:spPr>
          <a:xfrm>
            <a:off x="4629150" y="628651"/>
            <a:ext cx="2971800" cy="2215991"/>
          </a:xfrm>
          <a:prstGeom prst="rect">
            <a:avLst/>
          </a:prstGeom>
        </p:spPr>
        <p:txBody>
          <a:bodyPr wrap="square">
            <a:spAutoFit/>
          </a:bodyPr>
          <a:lstStyle/>
          <a:p>
            <a:pPr algn="ctr"/>
            <a:endParaRPr lang="en-US" sz="2100" dirty="0"/>
          </a:p>
          <a:p>
            <a:pPr algn="ctr"/>
            <a:r>
              <a:rPr lang="en-US" sz="2100" dirty="0"/>
              <a:t>Living together in our environment in a healthy way is sometimes a challenge. </a:t>
            </a:r>
          </a:p>
          <a:p>
            <a:endParaRPr lang="en-US" sz="1500" dirty="0"/>
          </a:p>
          <a:p>
            <a:endParaRPr lang="en-US" i="1" dirty="0"/>
          </a:p>
        </p:txBody>
      </p:sp>
      <p:pic>
        <p:nvPicPr>
          <p:cNvPr id="21" name="Picture 20" descr="iStock_000002188170Large (2).jpg"/>
          <p:cNvPicPr>
            <a:picLocks noChangeAspect="1"/>
          </p:cNvPicPr>
          <p:nvPr/>
        </p:nvPicPr>
        <p:blipFill>
          <a:blip r:embed="rId5" cstate="print"/>
          <a:stretch>
            <a:fillRect/>
          </a:stretch>
        </p:blipFill>
        <p:spPr>
          <a:xfrm>
            <a:off x="1314450" y="685800"/>
            <a:ext cx="3028950" cy="2057400"/>
          </a:xfrm>
          <a:prstGeom prst="rect">
            <a:avLst/>
          </a:prstGeom>
        </p:spPr>
      </p:pic>
    </p:spTree>
    <p:extLst>
      <p:ext uri="{BB962C8B-B14F-4D97-AF65-F5344CB8AC3E}">
        <p14:creationId xmlns:p14="http://schemas.microsoft.com/office/powerpoint/2010/main" val="21737483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822722"/>
          </a:xfrm>
        </p:spPr>
        <p:txBody>
          <a:bodyPr>
            <a:normAutofit/>
          </a:bodyPr>
          <a:lstStyle/>
          <a:p>
            <a:r>
              <a:rPr lang="en-US" sz="2700" b="1" dirty="0">
                <a:solidFill>
                  <a:schemeClr val="accent3">
                    <a:lumMod val="50000"/>
                  </a:schemeClr>
                </a:solidFill>
              </a:rPr>
              <a:t>Global Trade &amp; Travel</a:t>
            </a:r>
          </a:p>
        </p:txBody>
      </p:sp>
      <p:pic>
        <p:nvPicPr>
          <p:cNvPr id="5" name="Content Placeholder 4" descr="Toco Toucan.jpg"/>
          <p:cNvPicPr>
            <a:picLocks noGrp="1" noChangeAspect="1"/>
          </p:cNvPicPr>
          <p:nvPr>
            <p:ph sz="quarter" idx="4294967295"/>
          </p:nvPr>
        </p:nvPicPr>
        <p:blipFill>
          <a:blip r:embed="rId3"/>
          <a:stretch>
            <a:fillRect/>
          </a:stretch>
        </p:blipFill>
        <p:spPr>
          <a:xfrm>
            <a:off x="198036" y="2060194"/>
            <a:ext cx="2828063" cy="2121047"/>
          </a:xfrm>
          <a:prstGeom prst="rect">
            <a:avLst/>
          </a:prstGeom>
        </p:spPr>
      </p:pic>
      <p:pic>
        <p:nvPicPr>
          <p:cNvPr id="10" name="Picture 3" descr="nile valley crop 3"/>
          <p:cNvPicPr>
            <a:picLocks noGrp="1" noChangeAspect="1" noChangeArrowheads="1"/>
          </p:cNvPicPr>
          <p:nvPr>
            <p:ph sz="quarter" idx="4294967295"/>
          </p:nvPr>
        </p:nvPicPr>
        <p:blipFill>
          <a:blip r:embed="rId4"/>
          <a:srcRect/>
          <a:stretch>
            <a:fillRect/>
          </a:stretch>
        </p:blipFill>
        <p:spPr bwMode="auto">
          <a:xfrm>
            <a:off x="3782481" y="2287695"/>
            <a:ext cx="2228850" cy="1416967"/>
          </a:xfrm>
          <a:prstGeom prst="rect">
            <a:avLst/>
          </a:prstGeom>
          <a:noFill/>
          <a:ln w="12700">
            <a:solidFill>
              <a:schemeClr val="accent2"/>
            </a:solidFill>
            <a:miter lim="800000"/>
            <a:headEnd/>
            <a:tailEnd/>
          </a:ln>
        </p:spPr>
      </p:pic>
      <p:sp>
        <p:nvSpPr>
          <p:cNvPr id="4" name="TextBox 3"/>
          <p:cNvSpPr txBox="1"/>
          <p:nvPr/>
        </p:nvSpPr>
        <p:spPr>
          <a:xfrm>
            <a:off x="2573677" y="987658"/>
            <a:ext cx="3807196" cy="738664"/>
          </a:xfrm>
          <a:prstGeom prst="rect">
            <a:avLst/>
          </a:prstGeom>
          <a:noFill/>
        </p:spPr>
        <p:txBody>
          <a:bodyPr wrap="none" rtlCol="0">
            <a:spAutoFit/>
          </a:bodyPr>
          <a:lstStyle/>
          <a:p>
            <a:pPr algn="ctr"/>
            <a:r>
              <a:rPr lang="en-US" sz="2100" dirty="0">
                <a:solidFill>
                  <a:schemeClr val="accent3">
                    <a:lumMod val="50000"/>
                  </a:schemeClr>
                </a:solidFill>
              </a:rPr>
              <a:t>Food, people and diseases travel </a:t>
            </a:r>
          </a:p>
          <a:p>
            <a:pPr algn="ctr"/>
            <a:r>
              <a:rPr lang="en-US" sz="2100" dirty="0">
                <a:solidFill>
                  <a:schemeClr val="accent3">
                    <a:lumMod val="50000"/>
                  </a:schemeClr>
                </a:solidFill>
              </a:rPr>
              <a:t>quickly around the world.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498" y="2836469"/>
            <a:ext cx="1671871" cy="146467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80931" y="653785"/>
            <a:ext cx="1775438" cy="1406409"/>
          </a:xfrm>
          <a:prstGeom prst="rect">
            <a:avLst/>
          </a:prstGeom>
        </p:spPr>
      </p:pic>
    </p:spTree>
    <p:extLst>
      <p:ext uri="{BB962C8B-B14F-4D97-AF65-F5344CB8AC3E}">
        <p14:creationId xmlns:p14="http://schemas.microsoft.com/office/powerpoint/2010/main" val="3344238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3">
                    <a:lumMod val="50000"/>
                  </a:schemeClr>
                </a:solidFill>
              </a:rPr>
              <a:t>                Environmental health impacts </a:t>
            </a:r>
            <a:br>
              <a:rPr lang="en-US" b="1" dirty="0" smtClean="0">
                <a:solidFill>
                  <a:schemeClr val="accent3">
                    <a:lumMod val="50000"/>
                  </a:schemeClr>
                </a:solidFill>
              </a:rPr>
            </a:br>
            <a:r>
              <a:rPr lang="en-US" b="1" dirty="0" smtClean="0">
                <a:solidFill>
                  <a:schemeClr val="accent3">
                    <a:lumMod val="50000"/>
                  </a:schemeClr>
                </a:solidFill>
              </a:rPr>
              <a:t>                              human health</a:t>
            </a:r>
            <a:endParaRPr lang="en-US" b="1" dirty="0">
              <a:solidFill>
                <a:schemeClr val="accent3">
                  <a:lumMod val="50000"/>
                </a:schemeClr>
              </a:solidFill>
            </a:endParaRPr>
          </a:p>
        </p:txBody>
      </p:sp>
      <p:pic>
        <p:nvPicPr>
          <p:cNvPr id="8" name="Content Placeholder 7" descr="iStock_000002188170Large (2).jpg"/>
          <p:cNvPicPr>
            <a:picLocks noGrp="1" noChangeAspect="1"/>
          </p:cNvPicPr>
          <p:nvPr>
            <p:ph sz="quarter" idx="13"/>
          </p:nvPr>
        </p:nvPicPr>
        <p:blipFill>
          <a:blip r:embed="rId3" cstate="print"/>
          <a:stretch>
            <a:fillRect/>
          </a:stretch>
        </p:blipFill>
        <p:spPr>
          <a:xfrm>
            <a:off x="1925242" y="2190154"/>
            <a:ext cx="2564606" cy="1709738"/>
          </a:xfrm>
        </p:spPr>
      </p:pic>
      <p:sp>
        <p:nvSpPr>
          <p:cNvPr id="4" name="Content Placeholder 3"/>
          <p:cNvSpPr>
            <a:spLocks noGrp="1"/>
          </p:cNvSpPr>
          <p:nvPr>
            <p:ph sz="quarter" idx="14"/>
          </p:nvPr>
        </p:nvSpPr>
        <p:spPr>
          <a:xfrm>
            <a:off x="1314450" y="2266950"/>
            <a:ext cx="3028950" cy="2000251"/>
          </a:xfrm>
        </p:spPr>
        <p:txBody>
          <a:bodyPr>
            <a:normAutofit/>
          </a:bodyPr>
          <a:lstStyle/>
          <a:p>
            <a:r>
              <a:rPr lang="en-US" sz="2400" dirty="0">
                <a:solidFill>
                  <a:schemeClr val="accent3">
                    <a:lumMod val="50000"/>
                  </a:schemeClr>
                </a:solidFill>
              </a:rPr>
              <a:t>Air Quality</a:t>
            </a:r>
          </a:p>
          <a:p>
            <a:r>
              <a:rPr lang="en-US" sz="2400" dirty="0">
                <a:solidFill>
                  <a:schemeClr val="accent3">
                    <a:lumMod val="50000"/>
                  </a:schemeClr>
                </a:solidFill>
              </a:rPr>
              <a:t>Water Quality </a:t>
            </a:r>
          </a:p>
          <a:p>
            <a:r>
              <a:rPr lang="en-US" sz="2400" dirty="0">
                <a:solidFill>
                  <a:schemeClr val="accent3">
                    <a:lumMod val="50000"/>
                  </a:schemeClr>
                </a:solidFill>
              </a:rPr>
              <a:t>Solid waste issues</a:t>
            </a:r>
          </a:p>
          <a:p>
            <a:r>
              <a:rPr lang="en-US" sz="2400" dirty="0">
                <a:solidFill>
                  <a:schemeClr val="accent3">
                    <a:lumMod val="50000"/>
                  </a:schemeClr>
                </a:solidFill>
              </a:rPr>
              <a:t>Food </a:t>
            </a:r>
            <a:r>
              <a:rPr lang="en-US" sz="2400" dirty="0" smtClean="0">
                <a:solidFill>
                  <a:schemeClr val="accent3">
                    <a:lumMod val="50000"/>
                  </a:schemeClr>
                </a:solidFill>
              </a:rPr>
              <a:t>safety</a:t>
            </a:r>
          </a:p>
          <a:p>
            <a:endParaRPr lang="en-US" sz="2400" dirty="0">
              <a:solidFill>
                <a:schemeClr val="accent3">
                  <a:lumMod val="50000"/>
                </a:schemeClr>
              </a:solidFill>
            </a:endParaRPr>
          </a:p>
          <a:p>
            <a:endParaRPr lang="en-US" sz="2400" dirty="0">
              <a:solidFill>
                <a:schemeClr val="accent3">
                  <a:lumMod val="50000"/>
                </a:schemeClr>
              </a:solidFill>
            </a:endParaRPr>
          </a:p>
          <a:p>
            <a:endParaRPr lang="en-US" sz="2400" dirty="0">
              <a:solidFill>
                <a:schemeClr val="accent3">
                  <a:lumMod val="50000"/>
                </a:schemeClr>
              </a:solidFill>
            </a:endParaRPr>
          </a:p>
          <a:p>
            <a:pPr>
              <a:buNone/>
            </a:pPr>
            <a:endParaRPr lang="en-US" sz="2400" dirty="0">
              <a:solidFill>
                <a:schemeClr val="accent3">
                  <a:lumMod val="50000"/>
                </a:schemeClr>
              </a:solidFill>
            </a:endParaRPr>
          </a:p>
          <a:p>
            <a:pPr>
              <a:buNone/>
            </a:pPr>
            <a:endParaRPr lang="en-US" dirty="0">
              <a:solidFill>
                <a:schemeClr val="accent3">
                  <a:lumMod val="50000"/>
                </a:scheme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 y="723304"/>
            <a:ext cx="2286000" cy="14668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6225" y="1674762"/>
            <a:ext cx="1952625" cy="2286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883" y="1008756"/>
            <a:ext cx="2286000" cy="1714500"/>
          </a:xfrm>
          <a:prstGeom prst="rect">
            <a:avLst/>
          </a:prstGeom>
        </p:spPr>
      </p:pic>
      <p:sp>
        <p:nvSpPr>
          <p:cNvPr id="7" name="Rectangle 6"/>
          <p:cNvSpPr/>
          <p:nvPr/>
        </p:nvSpPr>
        <p:spPr>
          <a:xfrm>
            <a:off x="6342040" y="2710040"/>
            <a:ext cx="2598420" cy="215444"/>
          </a:xfrm>
          <a:prstGeom prst="rect">
            <a:avLst/>
          </a:prstGeom>
        </p:spPr>
        <p:txBody>
          <a:bodyPr wrap="square">
            <a:spAutoFit/>
          </a:bodyPr>
          <a:lstStyle/>
          <a:p>
            <a:r>
              <a:rPr lang="en-US" sz="800" dirty="0"/>
              <a:t>https://creativecommons.org/licenses/by/2.0/</a:t>
            </a:r>
          </a:p>
        </p:txBody>
      </p:sp>
      <p:sp>
        <p:nvSpPr>
          <p:cNvPr id="9" name="Rectangle 8"/>
          <p:cNvSpPr/>
          <p:nvPr/>
        </p:nvSpPr>
        <p:spPr>
          <a:xfrm>
            <a:off x="4075603" y="3610256"/>
            <a:ext cx="5110455" cy="215444"/>
          </a:xfrm>
          <a:prstGeom prst="rect">
            <a:avLst/>
          </a:prstGeom>
        </p:spPr>
        <p:txBody>
          <a:bodyPr wrap="square">
            <a:spAutoFit/>
          </a:bodyPr>
          <a:lstStyle/>
          <a:p>
            <a:r>
              <a:rPr lang="en-US" sz="800" dirty="0">
                <a:solidFill>
                  <a:schemeClr val="bg1"/>
                </a:solidFill>
              </a:rPr>
              <a:t>https://www.flickr.com/photos/usepagov/</a:t>
            </a:r>
          </a:p>
        </p:txBody>
      </p:sp>
      <p:sp>
        <p:nvSpPr>
          <p:cNvPr id="10" name="Rectangle 9"/>
          <p:cNvSpPr/>
          <p:nvPr/>
        </p:nvSpPr>
        <p:spPr>
          <a:xfrm>
            <a:off x="632460" y="723095"/>
            <a:ext cx="2191626" cy="246221"/>
          </a:xfrm>
          <a:prstGeom prst="rect">
            <a:avLst/>
          </a:prstGeom>
        </p:spPr>
        <p:txBody>
          <a:bodyPr wrap="none">
            <a:spAutoFit/>
          </a:bodyPr>
          <a:lstStyle/>
          <a:p>
            <a:r>
              <a:rPr lang="en-US" sz="1000" dirty="0"/>
              <a:t>http://www.unmultimedia.org/photo/</a:t>
            </a:r>
          </a:p>
        </p:txBody>
      </p:sp>
    </p:spTree>
    <p:extLst>
      <p:ext uri="{BB962C8B-B14F-4D97-AF65-F5344CB8AC3E}">
        <p14:creationId xmlns:p14="http://schemas.microsoft.com/office/powerpoint/2010/main" val="293315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chemeClr val="accent3">
                    <a:lumMod val="50000"/>
                  </a:schemeClr>
                </a:solidFill>
              </a:rPr>
              <a:t>                         </a:t>
            </a:r>
            <a:r>
              <a:rPr lang="en-US" sz="3600" b="1" dirty="0" smtClean="0">
                <a:solidFill>
                  <a:schemeClr val="accent3">
                    <a:lumMod val="50000"/>
                  </a:schemeClr>
                </a:solidFill>
              </a:rPr>
              <a:t/>
            </a:r>
            <a:br>
              <a:rPr lang="en-US" sz="3600" b="1" dirty="0" smtClean="0">
                <a:solidFill>
                  <a:schemeClr val="accent3">
                    <a:lumMod val="50000"/>
                  </a:schemeClr>
                </a:solidFill>
              </a:rPr>
            </a:br>
            <a:r>
              <a:rPr lang="en-US" sz="3600" b="1" dirty="0">
                <a:solidFill>
                  <a:schemeClr val="accent3">
                    <a:lumMod val="50000"/>
                  </a:schemeClr>
                </a:solidFill>
              </a:rPr>
              <a:t> </a:t>
            </a:r>
            <a:r>
              <a:rPr lang="en-US" sz="3600" b="1" dirty="0" smtClean="0">
                <a:solidFill>
                  <a:schemeClr val="accent3">
                    <a:lumMod val="50000"/>
                  </a:schemeClr>
                </a:solidFill>
              </a:rPr>
              <a:t>                          </a:t>
            </a:r>
            <a:r>
              <a:rPr lang="en-US" sz="3600" b="1" dirty="0" smtClean="0">
                <a:solidFill>
                  <a:schemeClr val="accent3">
                    <a:lumMod val="50000"/>
                  </a:schemeClr>
                </a:solidFill>
              </a:rPr>
              <a:t> </a:t>
            </a:r>
            <a:r>
              <a:rPr lang="en-US" sz="3600" b="1" dirty="0" smtClean="0">
                <a:solidFill>
                  <a:schemeClr val="accent3">
                    <a:lumMod val="50000"/>
                  </a:schemeClr>
                </a:solidFill>
              </a:rPr>
              <a:t>At </a:t>
            </a:r>
            <a:r>
              <a:rPr lang="en-US" sz="3600" b="1" dirty="0">
                <a:solidFill>
                  <a:schemeClr val="accent3">
                    <a:lumMod val="50000"/>
                  </a:schemeClr>
                </a:solidFill>
              </a:rPr>
              <a:t>One Health we look at: </a:t>
            </a:r>
          </a:p>
        </p:txBody>
      </p:sp>
      <p:pic>
        <p:nvPicPr>
          <p:cNvPr id="1027" name="Picture 3" descr="C:\Users\leavens\Pictures\OHK Stock Photos\iStock_000000829590Medium (2).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308899" y="1112520"/>
            <a:ext cx="4180949" cy="27872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4"/>
          </p:nvPr>
        </p:nvSpPr>
        <p:spPr/>
        <p:txBody>
          <a:bodyPr>
            <a:normAutofit fontScale="85000" lnSpcReduction="20000"/>
          </a:bodyPr>
          <a:lstStyle/>
          <a:p>
            <a:r>
              <a:rPr lang="en-US" dirty="0">
                <a:solidFill>
                  <a:schemeClr val="accent3">
                    <a:lumMod val="50000"/>
                  </a:schemeClr>
                </a:solidFill>
              </a:rPr>
              <a:t>Human-animal </a:t>
            </a:r>
            <a:r>
              <a:rPr lang="en-US" dirty="0" smtClean="0">
                <a:solidFill>
                  <a:schemeClr val="accent3">
                    <a:lumMod val="50000"/>
                  </a:schemeClr>
                </a:solidFill>
              </a:rPr>
              <a:t>bond</a:t>
            </a:r>
            <a:endParaRPr lang="en-US" dirty="0">
              <a:solidFill>
                <a:schemeClr val="accent3">
                  <a:lumMod val="50000"/>
                </a:schemeClr>
              </a:solidFill>
            </a:endParaRPr>
          </a:p>
          <a:p>
            <a:r>
              <a:rPr lang="en-US" dirty="0">
                <a:solidFill>
                  <a:schemeClr val="accent3">
                    <a:lumMod val="50000"/>
                  </a:schemeClr>
                </a:solidFill>
              </a:rPr>
              <a:t>Disaster response</a:t>
            </a:r>
          </a:p>
          <a:p>
            <a:r>
              <a:rPr lang="en-US" dirty="0" smtClean="0">
                <a:solidFill>
                  <a:schemeClr val="accent3">
                    <a:lumMod val="50000"/>
                  </a:schemeClr>
                </a:solidFill>
              </a:rPr>
              <a:t>Zoonotic disease</a:t>
            </a:r>
          </a:p>
          <a:p>
            <a:r>
              <a:rPr lang="en-US" dirty="0" smtClean="0">
                <a:solidFill>
                  <a:schemeClr val="accent3">
                    <a:lumMod val="50000"/>
                  </a:schemeClr>
                </a:solidFill>
              </a:rPr>
              <a:t>Foodborne illness</a:t>
            </a:r>
          </a:p>
          <a:p>
            <a:r>
              <a:rPr lang="en-US" dirty="0" smtClean="0">
                <a:solidFill>
                  <a:schemeClr val="accent3">
                    <a:lumMod val="50000"/>
                  </a:schemeClr>
                </a:solidFill>
              </a:rPr>
              <a:t>Animal bites and prevention</a:t>
            </a:r>
          </a:p>
          <a:p>
            <a:r>
              <a:rPr lang="en-US" dirty="0" smtClean="0">
                <a:solidFill>
                  <a:schemeClr val="accent3">
                    <a:lumMod val="50000"/>
                  </a:schemeClr>
                </a:solidFill>
              </a:rPr>
              <a:t>Environmental impacts</a:t>
            </a:r>
          </a:p>
          <a:p>
            <a:endParaRPr lang="en-US" dirty="0">
              <a:solidFill>
                <a:schemeClr val="accent3">
                  <a:lumMod val="50000"/>
                </a:schemeClr>
              </a:solidFill>
            </a:endParaRPr>
          </a:p>
        </p:txBody>
      </p:sp>
    </p:spTree>
    <p:extLst>
      <p:ext uri="{BB962C8B-B14F-4D97-AF65-F5344CB8AC3E}">
        <p14:creationId xmlns:p14="http://schemas.microsoft.com/office/powerpoint/2010/main" val="1867260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3728" y="3714750"/>
            <a:ext cx="3829050" cy="857250"/>
          </a:xfrm>
        </p:spPr>
        <p:txBody>
          <a:bodyPr>
            <a:normAutofit fontScale="90000"/>
          </a:bodyPr>
          <a:lstStyle/>
          <a:p>
            <a:r>
              <a:rPr lang="en-US" sz="3600" b="1" dirty="0">
                <a:solidFill>
                  <a:schemeClr val="accent3">
                    <a:lumMod val="50000"/>
                  </a:schemeClr>
                </a:solidFill>
              </a:rPr>
              <a:t>The Animal-Human Bond</a:t>
            </a:r>
          </a:p>
        </p:txBody>
      </p:sp>
      <p:pic>
        <p:nvPicPr>
          <p:cNvPr id="5122" name="Picture 2" descr="C:\Users\leavens\Pictures\OHK Stock Photos\iStock_000008883045Large.jpg"/>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tretch>
            <a:fillRect/>
          </a:stretch>
        </p:blipFill>
        <p:spPr bwMode="auto">
          <a:xfrm>
            <a:off x="879375" y="987878"/>
            <a:ext cx="3571182" cy="237711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4294967295"/>
          </p:nvPr>
        </p:nvSpPr>
        <p:spPr>
          <a:xfrm>
            <a:off x="4572000" y="987879"/>
            <a:ext cx="3086100" cy="4098472"/>
          </a:xfrm>
          <a:prstGeom prst="rect">
            <a:avLst/>
          </a:prstGeom>
        </p:spPr>
        <p:txBody>
          <a:bodyPr>
            <a:normAutofit fontScale="55000" lnSpcReduction="20000"/>
          </a:bodyPr>
          <a:lstStyle/>
          <a:p>
            <a:r>
              <a:rPr lang="en-US" dirty="0" smtClean="0">
                <a:solidFill>
                  <a:schemeClr val="accent3">
                    <a:lumMod val="50000"/>
                  </a:schemeClr>
                </a:solidFill>
              </a:rPr>
              <a:t>Improved emotional health</a:t>
            </a:r>
          </a:p>
          <a:p>
            <a:r>
              <a:rPr lang="en-US" dirty="0" smtClean="0">
                <a:solidFill>
                  <a:schemeClr val="accent3">
                    <a:lumMod val="50000"/>
                  </a:schemeClr>
                </a:solidFill>
              </a:rPr>
              <a:t>Increased physical activity</a:t>
            </a:r>
          </a:p>
          <a:p>
            <a:r>
              <a:rPr lang="en-US" dirty="0" smtClean="0">
                <a:solidFill>
                  <a:schemeClr val="accent3">
                    <a:lumMod val="50000"/>
                  </a:schemeClr>
                </a:solidFill>
              </a:rPr>
              <a:t>Fewer doctor visits</a:t>
            </a:r>
          </a:p>
          <a:p>
            <a:r>
              <a:rPr lang="en-US" dirty="0" smtClean="0">
                <a:solidFill>
                  <a:schemeClr val="accent3">
                    <a:lumMod val="50000"/>
                  </a:schemeClr>
                </a:solidFill>
              </a:rPr>
              <a:t>Opportunity to explore translational and comparative medicine, i.e., chemotherapy &amp; drug treatments for dogs is improving human cancer experience.  </a:t>
            </a:r>
          </a:p>
          <a:p>
            <a:r>
              <a:rPr lang="en-US" dirty="0" smtClean="0">
                <a:solidFill>
                  <a:schemeClr val="accent3">
                    <a:lumMod val="50000"/>
                  </a:schemeClr>
                </a:solidFill>
              </a:rPr>
              <a:t>Lessons learned:</a:t>
            </a:r>
          </a:p>
          <a:p>
            <a:pPr lvl="1"/>
            <a:r>
              <a:rPr lang="en-US" dirty="0" smtClean="0">
                <a:solidFill>
                  <a:schemeClr val="accent3">
                    <a:lumMod val="50000"/>
                  </a:schemeClr>
                </a:solidFill>
              </a:rPr>
              <a:t>Hurricane Katrina</a:t>
            </a:r>
          </a:p>
          <a:p>
            <a:pPr lvl="1"/>
            <a:r>
              <a:rPr lang="en-US" dirty="0" smtClean="0">
                <a:solidFill>
                  <a:schemeClr val="accent3">
                    <a:lumMod val="50000"/>
                  </a:schemeClr>
                </a:solidFill>
              </a:rPr>
              <a:t>Greensburg</a:t>
            </a:r>
          </a:p>
          <a:p>
            <a:pPr lvl="1"/>
            <a:r>
              <a:rPr lang="en-US" dirty="0" smtClean="0">
                <a:solidFill>
                  <a:schemeClr val="accent3">
                    <a:lumMod val="50000"/>
                  </a:schemeClr>
                </a:solidFill>
              </a:rPr>
              <a:t>Kansas State Animal Response Team </a:t>
            </a:r>
            <a:r>
              <a:rPr lang="en-US" dirty="0" smtClean="0">
                <a:solidFill>
                  <a:schemeClr val="accent3">
                    <a:lumMod val="50000"/>
                  </a:schemeClr>
                </a:solidFill>
                <a:hlinkClick r:id="rId4"/>
              </a:rPr>
              <a:t>www.kssart.org</a:t>
            </a:r>
            <a:r>
              <a:rPr lang="en-US" dirty="0" smtClean="0">
                <a:solidFill>
                  <a:schemeClr val="accent3">
                    <a:lumMod val="50000"/>
                  </a:schemeClr>
                </a:solidFill>
              </a:rPr>
              <a:t> </a:t>
            </a:r>
          </a:p>
          <a:p>
            <a:pPr lvl="1"/>
            <a:r>
              <a:rPr lang="en-US" dirty="0">
                <a:solidFill>
                  <a:schemeClr val="accent3">
                    <a:lumMod val="50000"/>
                  </a:schemeClr>
                </a:solidFill>
              </a:rPr>
              <a:t>National Animal Disease Response </a:t>
            </a:r>
            <a:r>
              <a:rPr lang="en-US" u="sng" dirty="0">
                <a:solidFill>
                  <a:schemeClr val="accent6">
                    <a:lumMod val="75000"/>
                  </a:schemeClr>
                </a:solidFill>
                <a:hlinkClick r:id="rId5"/>
              </a:rPr>
              <a:t>http://</a:t>
            </a:r>
            <a:r>
              <a:rPr lang="en-US" u="sng" dirty="0" smtClean="0">
                <a:solidFill>
                  <a:schemeClr val="accent6">
                    <a:lumMod val="75000"/>
                  </a:schemeClr>
                </a:solidFill>
                <a:hlinkClick r:id="rId5"/>
              </a:rPr>
              <a:t>bit.ly/1OZKWsH</a:t>
            </a:r>
            <a:endParaRPr lang="en-US" u="sng" dirty="0" smtClean="0">
              <a:solidFill>
                <a:schemeClr val="accent6">
                  <a:lumMod val="75000"/>
                </a:schemeClr>
              </a:solidFill>
            </a:endParaRPr>
          </a:p>
          <a:p>
            <a:pPr marL="0" indent="0">
              <a:buNone/>
            </a:pPr>
            <a:endParaRPr lang="en-US" u="sng" dirty="0">
              <a:solidFill>
                <a:schemeClr val="accent6">
                  <a:lumMod val="75000"/>
                </a:schemeClr>
              </a:solidFill>
            </a:endParaRPr>
          </a:p>
          <a:p>
            <a:pPr lvl="1"/>
            <a:endParaRPr lang="en-US" dirty="0" smtClean="0">
              <a:solidFill>
                <a:schemeClr val="accent3">
                  <a:lumMod val="50000"/>
                </a:schemeClr>
              </a:solidFill>
            </a:endParaRPr>
          </a:p>
          <a:p>
            <a:pPr marL="0" indent="0">
              <a:buNone/>
            </a:pPr>
            <a:endParaRPr lang="en-US" dirty="0" smtClean="0">
              <a:solidFill>
                <a:schemeClr val="accent3">
                  <a:lumMod val="50000"/>
                </a:schemeClr>
              </a:solidFill>
            </a:endParaRPr>
          </a:p>
          <a:p>
            <a:endParaRPr lang="en-US" dirty="0" smtClean="0">
              <a:solidFill>
                <a:schemeClr val="accent3">
                  <a:lumMod val="50000"/>
                </a:schemeClr>
              </a:solidFill>
            </a:endParaRPr>
          </a:p>
          <a:p>
            <a:pPr lvl="1"/>
            <a:endParaRPr lang="en-US" dirty="0">
              <a:solidFill>
                <a:schemeClr val="accent3">
                  <a:lumMod val="50000"/>
                </a:schemeClr>
              </a:solidFill>
            </a:endParaRPr>
          </a:p>
        </p:txBody>
      </p:sp>
    </p:spTree>
    <p:extLst>
      <p:ext uri="{BB962C8B-B14F-4D97-AF65-F5344CB8AC3E}">
        <p14:creationId xmlns:p14="http://schemas.microsoft.com/office/powerpoint/2010/main" val="2291691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purl.org/dc/elements/1.1/"/>
    <ds:schemaRef ds:uri="http://www.w3.org/XML/1998/namespace"/>
    <ds:schemaRef ds:uri="http://purl.org/dc/dcmitype/"/>
    <ds:schemaRef ds:uri="http://schemas.openxmlformats.org/package/2006/metadata/core-properties"/>
    <ds:schemaRef ds:uri="http://purl.org/dc/terms/"/>
    <ds:schemaRef ds:uri="http://schemas.microsoft.com/office/2006/documentManagement/types"/>
    <ds:schemaRef ds:uri="http://schemas.microsoft.com/sharepoint/v3/field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11817</TotalTime>
  <Words>3238</Words>
  <Application>Microsoft Office PowerPoint</Application>
  <PresentationFormat>On-screen Show (16:9)</PresentationFormat>
  <Paragraphs>390</Paragraphs>
  <Slides>41</Slides>
  <Notes>39</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41</vt:i4>
      </vt:variant>
    </vt:vector>
  </HeadingPairs>
  <TitlesOfParts>
    <vt:vector size="48" baseType="lpstr">
      <vt:lpstr>ＭＳ Ｐゴシック</vt:lpstr>
      <vt:lpstr>Arial</vt:lpstr>
      <vt:lpstr>Calibri</vt:lpstr>
      <vt:lpstr>Calibri Light</vt:lpstr>
      <vt:lpstr>Wingdings</vt:lpstr>
      <vt:lpstr>1_Custom Design</vt:lpstr>
      <vt:lpstr>Custom Design</vt:lpstr>
      <vt:lpstr>PowerPoint Presentation</vt:lpstr>
      <vt:lpstr>  In One Health, We study how animals, and people can live together in a healthy world. </vt:lpstr>
      <vt:lpstr>What is One Health? The One Health Commission states that,   “The One Health approach is a proactive, collaborative, and trans-disciplinary pathway to health and well-being.”                      This was not always the view….</vt:lpstr>
      <vt:lpstr>One Health: The Historical Perspective-why is this still an issue?        </vt:lpstr>
      <vt:lpstr>PowerPoint Presentation</vt:lpstr>
      <vt:lpstr>Global Trade &amp; Travel</vt:lpstr>
      <vt:lpstr>                Environmental health impacts                                human health</vt:lpstr>
      <vt:lpstr>                                                      At One Health we look at: </vt:lpstr>
      <vt:lpstr>The Animal-Human Bond</vt:lpstr>
      <vt:lpstr>One Health Explores Zoonotic Diseases like those listed below: </vt:lpstr>
      <vt:lpstr>So, what exactly is a zoonotic disease?</vt:lpstr>
      <vt:lpstr>Emerging Diseases</vt:lpstr>
      <vt:lpstr>Anthroponotic diseases are diseases that are transmitted from humans to animals (i.e.,Giardia, parasitic worms                  Cryptosporidium),and possibly back into a human again.  </vt:lpstr>
      <vt:lpstr>Zoonotic Disease Prevention:  Vector Control</vt:lpstr>
      <vt:lpstr>PowerPoint Presentation</vt:lpstr>
      <vt:lpstr>PowerPoint Presentation</vt:lpstr>
      <vt:lpstr>PowerPoint Presentation</vt:lpstr>
      <vt:lpstr>PowerPoint Presentation</vt:lpstr>
      <vt:lpstr>All four of the pathogens shown in the previous slide cause:               </vt:lpstr>
      <vt:lpstr>                              Giardia</vt:lpstr>
      <vt:lpstr>Salmonella</vt:lpstr>
      <vt:lpstr>Escherichia coli  (E. coli)</vt:lpstr>
      <vt:lpstr>      Leptospira</vt:lpstr>
      <vt:lpstr>      Sources</vt:lpstr>
      <vt:lpstr>Kinesthetic  Voting Activity</vt:lpstr>
      <vt:lpstr>Question #1:</vt:lpstr>
      <vt:lpstr>Answer to Question #1:</vt:lpstr>
      <vt:lpstr>Question #2</vt:lpstr>
      <vt:lpstr>Answer to Question #2</vt:lpstr>
      <vt:lpstr>Question #3</vt:lpstr>
      <vt:lpstr>Answer to Question #3:</vt:lpstr>
      <vt:lpstr>The Kinesthetic Voting Activity is over ….</vt:lpstr>
      <vt:lpstr>Zoonotic Disease Prevention: Number One Prevention Measure </vt:lpstr>
      <vt:lpstr>Cities, states, and the nation work together for  Better Public Health and Urban Planning       </vt:lpstr>
      <vt:lpstr>What happened when humans did not consider the One Health concept in Borneo? </vt:lpstr>
      <vt:lpstr>If this presentation has you intrigued, </vt:lpstr>
      <vt:lpstr>Careers in Public Health </vt:lpstr>
      <vt:lpstr>Careers in Food Safety</vt:lpstr>
      <vt:lpstr>Careers in Public Health Nutrition </vt:lpstr>
      <vt:lpstr>One Health</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Open House</dc:title>
  <dc:creator>Christine Splichal</dc:creator>
  <cp:lastModifiedBy>Martha Nowak</cp:lastModifiedBy>
  <cp:revision>395</cp:revision>
  <cp:lastPrinted>2017-11-28T14:47:14Z</cp:lastPrinted>
  <dcterms:created xsi:type="dcterms:W3CDTF">2016-04-13T14:29:14Z</dcterms:created>
  <dcterms:modified xsi:type="dcterms:W3CDTF">2018-05-18T15:52:33Z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