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75" r:id="rId3"/>
    <p:sldMasterId id="2147493580" r:id="rId4"/>
  </p:sldMasterIdLst>
  <p:notesMasterIdLst>
    <p:notesMasterId r:id="rId13"/>
  </p:notesMasterIdLst>
  <p:handoutMasterIdLst>
    <p:handoutMasterId r:id="rId14"/>
  </p:handoutMasterIdLst>
  <p:sldIdLst>
    <p:sldId id="266" r:id="rId5"/>
    <p:sldId id="259" r:id="rId6"/>
    <p:sldId id="260" r:id="rId7"/>
    <p:sldId id="261" r:id="rId8"/>
    <p:sldId id="262" r:id="rId9"/>
    <p:sldId id="263" r:id="rId10"/>
    <p:sldId id="264" r:id="rId11"/>
    <p:sldId id="265" r:id="rId12"/>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A8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2"/>
    <p:restoredTop sz="86418"/>
  </p:normalViewPr>
  <p:slideViewPr>
    <p:cSldViewPr snapToGrid="0" snapToObjects="1" showGuides="1">
      <p:cViewPr varScale="1">
        <p:scale>
          <a:sx n="128" d="100"/>
          <a:sy n="128" d="100"/>
        </p:scale>
        <p:origin x="1560"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93" d="100"/>
          <a:sy n="93" d="100"/>
        </p:scale>
        <p:origin x="356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BB8D8D-7B78-0D41-9331-5FC650824689}" type="datetimeFigureOut">
              <a:rPr lang="en-US" smtClean="0"/>
              <a:t>5/17/2018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6CF675-80E5-7D4C-ADDF-630926B4BB34}" type="slidenum">
              <a:rPr lang="en-US" smtClean="0"/>
              <a:t>‹#›</a:t>
            </a:fld>
            <a:endParaRPr lang="en-US"/>
          </a:p>
        </p:txBody>
      </p:sp>
    </p:spTree>
    <p:extLst>
      <p:ext uri="{BB962C8B-B14F-4D97-AF65-F5344CB8AC3E}">
        <p14:creationId xmlns:p14="http://schemas.microsoft.com/office/powerpoint/2010/main" val="125959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B707A-F6AA-304A-B914-3D46F6B3DF22}"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1A32-4674-C348-BF5B-C2C40D7B07E4}" type="slidenum">
              <a:rPr lang="en-US" smtClean="0"/>
              <a:t>‹#›</a:t>
            </a:fld>
            <a:endParaRPr lang="en-US"/>
          </a:p>
        </p:txBody>
      </p:sp>
    </p:spTree>
    <p:extLst>
      <p:ext uri="{BB962C8B-B14F-4D97-AF65-F5344CB8AC3E}">
        <p14:creationId xmlns:p14="http://schemas.microsoft.com/office/powerpoint/2010/main" val="93112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cows are</a:t>
            </a:r>
            <a:r>
              <a:rPr lang="en-US" baseline="0" dirty="0"/>
              <a:t> a food source for many.  A healthy cow makes for healthy food if processed in a healthy way.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2</a:t>
            </a:fld>
            <a:endParaRPr lang="en-US"/>
          </a:p>
        </p:txBody>
      </p:sp>
    </p:spTree>
    <p:extLst>
      <p:ext uri="{BB962C8B-B14F-4D97-AF65-F5344CB8AC3E}">
        <p14:creationId xmlns:p14="http://schemas.microsoft.com/office/powerpoint/2010/main" val="209454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play outside where </a:t>
            </a:r>
            <a:r>
              <a:rPr lang="en-US" baseline="0" dirty="0"/>
              <a:t>air and water move around a lot.   Some animals are nice to pet and love.  What kind of pets do you have? (discussion time)  Do you go all the places your pet goes and touch all of the things your pet touches? (No, they touch some pretty yucky stuff.   When we touch our pets, we touch some of the things they touched, too.  It is fun to get together in the company of other people.  When we do these things, we share more than good times.  Sometimes we share germs and chemicals which are not healthy for us.  Germs can pass from person to person, or from a sick person to an object that can be touched by others, and then that person gets sick.</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3</a:t>
            </a:fld>
            <a:endParaRPr lang="en-US"/>
          </a:p>
        </p:txBody>
      </p:sp>
    </p:spTree>
    <p:extLst>
      <p:ext uri="{BB962C8B-B14F-4D97-AF65-F5344CB8AC3E}">
        <p14:creationId xmlns:p14="http://schemas.microsoft.com/office/powerpoint/2010/main" val="114469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of the areas we study at ONE HEALTH is our food sources.  Our grapes might come from California.  Our oranges may come from Florida.  Wheat for our bread might be raised in Kansas, but it might go to another state to be processed and baked. When our food and drink does not come from Kansas, it is shipped from other parts of the U.S. , and the world.   For example, in winter, our grapes or oranges may come from South or Central America.   How do you think your parents would feel about a day that starts without their morning coffee?  Coffee is usually shipped year round from outside the U.S.   </a:t>
            </a:r>
          </a:p>
          <a:p>
            <a:endParaRPr lang="en-US" baseline="0" dirty="0"/>
          </a:p>
          <a:p>
            <a:r>
              <a:rPr lang="en-US" dirty="0"/>
              <a:t>Photo credits: Windows</a:t>
            </a:r>
            <a:r>
              <a:rPr lang="en-US" baseline="0" dirty="0"/>
              <a:t> sample pictures, Joni Teeter, USEPA Region 8</a:t>
            </a:r>
          </a:p>
          <a:p>
            <a:pPr>
              <a:buFont typeface="Arial" pitchFamily="34" charset="0"/>
              <a:buChar char="•"/>
            </a:pPr>
            <a:r>
              <a:rPr lang="en-US" baseline="0" dirty="0"/>
              <a:t>Exotic pets, global trade, travel; diseases transmitted over a wider area with greater speed</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4</a:t>
            </a:fld>
            <a:endParaRPr lang="en-US" dirty="0"/>
          </a:p>
        </p:txBody>
      </p:sp>
    </p:spTree>
    <p:extLst>
      <p:ext uri="{BB962C8B-B14F-4D97-AF65-F5344CB8AC3E}">
        <p14:creationId xmlns:p14="http://schemas.microsoft.com/office/powerpoint/2010/main" val="84659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 we breathe</a:t>
            </a:r>
            <a:r>
              <a:rPr lang="en-US" baseline="0" dirty="0"/>
              <a:t> travels from one place to another.  We are breathing in the air in this room all together.  We breathe it out too.  Everyone here looks very healthy, but what if someone gets sick and still comes to school?   When they cough or sneeze, they put germs in the air that someone else will breathe.  </a:t>
            </a:r>
            <a:r>
              <a:rPr lang="en-US" dirty="0"/>
              <a:t> (That’s why it’s important to “sneeze into your sleeve”.  If you sneezed or coughed into your hand, and then went</a:t>
            </a:r>
            <a:r>
              <a:rPr lang="en-US" baseline="0" dirty="0"/>
              <a:t> for a drink at the water fountain, the germs would go from your hand to the water fountain handle (and everywhere else your hand went before getting washed.)</a:t>
            </a:r>
          </a:p>
          <a:p>
            <a:r>
              <a:rPr lang="en-US" baseline="0" dirty="0"/>
              <a:t>Would you ever drink from someone else’s glass?  If you do, their germs are in the glass, and if you drink from it, their germs can go into you as you swallow that drink.   The water we drink, and the water we play in, are tested to keep us safe. The water we have is part of the water cycle.  When it rains, water is collected in lakes and rivers, and treated for us so it can come to your house for your use.  It’s important for our city to test your water often to be sure you won’t get sick. </a:t>
            </a:r>
          </a:p>
          <a:p>
            <a:r>
              <a:rPr lang="en-US" baseline="0" dirty="0"/>
              <a:t>Solid Waste-If someone blows their nose, their germs are in that tissue.  If that tissue blows out of the trash and onto a surface you touch, you could get sick too.  After our trash is picked up at our house, it is important that wastes be taken to a safe place where people do not live.  A landfill, or incinerator help keep us safe.  The solid waste dept. makes sure that solid wastes will stay away from us. Insects and animals can get into the trash and spread it from the landfill or dumpster and get back to us.      </a:t>
            </a:r>
          </a:p>
          <a:p>
            <a:r>
              <a:rPr lang="en-US" baseline="0" dirty="0"/>
              <a:t>Food safety- food is free of contaminants, and disease(That’s why our Govt. inspects foods, and establishes food safety standards.)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5</a:t>
            </a:fld>
            <a:endParaRPr lang="en-US"/>
          </a:p>
        </p:txBody>
      </p:sp>
    </p:spTree>
    <p:extLst>
      <p:ext uri="{BB962C8B-B14F-4D97-AF65-F5344CB8AC3E}">
        <p14:creationId xmlns:p14="http://schemas.microsoft.com/office/powerpoint/2010/main" val="80749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that big word</a:t>
            </a:r>
            <a:r>
              <a:rPr lang="en-US" baseline="0" dirty="0"/>
              <a:t> “Zoonotic”  Look at just the first three letters.  Where have you seen them before, and what do they mean?  A zoo has animals.  ZOONOTIC DISEASE means animals </a:t>
            </a:r>
            <a:r>
              <a:rPr lang="en-US" b="0" baseline="0" dirty="0"/>
              <a:t>transmit the disease.  Have you ever wondered why flies landing on your sandwich at the picnic is not a good idea?   Flies could land on all kinds of dirty places, pick up those germs, and then put germs on your sandwich.   A mosquito can give you an itchy bite, but what if it bit someone who was sick and then later bit you.  You could then get sick.   </a:t>
            </a:r>
            <a:r>
              <a:rPr lang="en-US" b="0" dirty="0"/>
              <a:t>Some diseases make us sick </a:t>
            </a:r>
            <a:r>
              <a:rPr lang="en-US" b="0" baseline="0" dirty="0"/>
              <a:t>quickly, like having to go to the bathroom every 15 minutes.  You could have an upset stomach within hours of eating food that has germs.   Other diseases can make us run a fever, or cause nerve or brain damage.  Some diseases, like Rabies, cause death.  One Health tries to help us understand how to be outdoors without having animals give us disease.  How do we do that?</a:t>
            </a:r>
          </a:p>
          <a:p>
            <a:pPr marL="228600" indent="-228600">
              <a:buAutoNum type="arabicPeriod"/>
            </a:pPr>
            <a:r>
              <a:rPr lang="en-US" b="0" baseline="0" dirty="0"/>
              <a:t>Never try to pick up or pet a wild animal.   </a:t>
            </a:r>
          </a:p>
          <a:p>
            <a:pPr marL="228600" indent="-228600">
              <a:buAutoNum type="arabicPeriod"/>
            </a:pPr>
            <a:r>
              <a:rPr lang="en-US" baseline="0" dirty="0"/>
              <a:t>Apply bug spray when you are outdoors.  </a:t>
            </a:r>
          </a:p>
          <a:p>
            <a:pPr marL="228600" indent="-228600">
              <a:buAutoNum type="arabicPeriod"/>
            </a:pPr>
            <a:r>
              <a:rPr lang="en-US" baseline="0" dirty="0"/>
              <a:t>Bring your own water bottle to a picnic or hike, and don’t drink from lakes or rivers, no matter how clear and clean the water looks.</a:t>
            </a:r>
            <a:endParaRPr lang="en-US" dirty="0"/>
          </a:p>
        </p:txBody>
      </p:sp>
      <p:sp>
        <p:nvSpPr>
          <p:cNvPr id="4" name="Slide Number Placeholder 3"/>
          <p:cNvSpPr>
            <a:spLocks noGrp="1"/>
          </p:cNvSpPr>
          <p:nvPr>
            <p:ph type="sldNum" sz="quarter" idx="10"/>
          </p:nvPr>
        </p:nvSpPr>
        <p:spPr/>
        <p:txBody>
          <a:bodyPr/>
          <a:lstStyle/>
          <a:p>
            <a:fld id="{F5A79758-7911-42AC-82DB-CF9D8670B322}" type="slidenum">
              <a:rPr lang="en-US" smtClean="0"/>
              <a:t>6</a:t>
            </a:fld>
            <a:endParaRPr lang="en-US"/>
          </a:p>
        </p:txBody>
      </p:sp>
    </p:spTree>
    <p:extLst>
      <p:ext uri="{BB962C8B-B14F-4D97-AF65-F5344CB8AC3E}">
        <p14:creationId xmlns:p14="http://schemas.microsoft.com/office/powerpoint/2010/main" val="349127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hand sanitizers are good when you cannot wash hands with soap and water,</a:t>
            </a:r>
            <a:r>
              <a:rPr lang="en-US" baseline="0" dirty="0"/>
              <a:t> but it will not prevent the spread of </a:t>
            </a:r>
            <a:r>
              <a:rPr lang="en-US" baseline="0" dirty="0" err="1"/>
              <a:t>Norovirus</a:t>
            </a:r>
            <a:r>
              <a:rPr lang="en-US" baseline="0" dirty="0"/>
              <a:t>, a type of flu.</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7</a:t>
            </a:fld>
            <a:endParaRPr lang="en-US"/>
          </a:p>
        </p:txBody>
      </p:sp>
    </p:spTree>
    <p:extLst>
      <p:ext uri="{BB962C8B-B14F-4D97-AF65-F5344CB8AC3E}">
        <p14:creationId xmlns:p14="http://schemas.microsoft.com/office/powerpoint/2010/main" val="414297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do</a:t>
            </a:r>
            <a:r>
              <a:rPr lang="en-US" dirty="0"/>
              <a:t> the Zoonosis</a:t>
            </a:r>
            <a:r>
              <a:rPr lang="en-US" baseline="0" dirty="0"/>
              <a:t> and your Pet activity:  </a:t>
            </a:r>
          </a:p>
          <a:p>
            <a:pPr marL="232943" indent="-232943">
              <a:buAutoNum type="arabicPeriod"/>
            </a:pPr>
            <a:r>
              <a:rPr lang="en-US" baseline="0" dirty="0"/>
              <a:t>Spread </a:t>
            </a:r>
            <a:r>
              <a:rPr lang="en-US" baseline="0" dirty="0" err="1"/>
              <a:t>Glo</a:t>
            </a:r>
            <a:r>
              <a:rPr lang="en-US" baseline="0" dirty="0"/>
              <a:t>-Germ lotion on the new tug rope, particularly on the knots where children will  play “tug”</a:t>
            </a:r>
            <a:r>
              <a:rPr lang="en-US" dirty="0"/>
              <a:t> with their dog.  </a:t>
            </a:r>
          </a:p>
          <a:p>
            <a:pPr marL="232943" indent="-232943">
              <a:buAutoNum type="arabicPeriod"/>
            </a:pPr>
            <a:r>
              <a:rPr lang="en-US" dirty="0"/>
              <a:t>Have students number off 1,2,1,2,1,2,etc.  Once in twos, have students take turns tugging with their partner, and pass it on to the next partners</a:t>
            </a:r>
            <a:r>
              <a:rPr lang="en-US" baseline="0" dirty="0"/>
              <a:t> until all have played “tug”.  </a:t>
            </a:r>
          </a:p>
          <a:p>
            <a:pPr marL="232943" indent="-232943">
              <a:buAutoNum type="arabicPeriod"/>
            </a:pPr>
            <a:r>
              <a:rPr lang="en-US" baseline="0" dirty="0"/>
              <a:t>Have students look under the U-V light to see “germs”.</a:t>
            </a:r>
          </a:p>
          <a:p>
            <a:pPr marL="232943" indent="-232943">
              <a:buAutoNum type="arabicPeriod"/>
            </a:pPr>
            <a:r>
              <a:rPr lang="en-US" baseline="0" dirty="0"/>
              <a:t>Have them wash their hands and check to see how well they washed them.  </a:t>
            </a:r>
          </a:p>
          <a:p>
            <a:pPr marL="232943" indent="-232943">
              <a:buAutoNum type="arabicPeriod"/>
            </a:pPr>
            <a:r>
              <a:rPr lang="en-US" baseline="0" dirty="0"/>
              <a:t>Suggest trying again, but this time count to “30” by saying one one-thousand, two one-thousand, three one-thousand, etc. </a:t>
            </a:r>
            <a:r>
              <a:rPr lang="en-US" dirty="0"/>
              <a:t> Rinsing only after they’ve completed</a:t>
            </a:r>
            <a:r>
              <a:rPr lang="en-US" baseline="0" dirty="0"/>
              <a:t> the counting, and dry hands thoroughly on a paper towel. </a:t>
            </a:r>
            <a:endParaRPr lang="en-US" dirty="0"/>
          </a:p>
        </p:txBody>
      </p:sp>
      <p:sp>
        <p:nvSpPr>
          <p:cNvPr id="4" name="Slide Number Placeholder 3"/>
          <p:cNvSpPr>
            <a:spLocks noGrp="1"/>
          </p:cNvSpPr>
          <p:nvPr>
            <p:ph type="sldNum" sz="quarter" idx="10"/>
          </p:nvPr>
        </p:nvSpPr>
        <p:spPr/>
        <p:txBody>
          <a:bodyPr/>
          <a:lstStyle/>
          <a:p>
            <a:fld id="{B023F03C-5BFF-4402-A0F9-F72BA7B40457}" type="slidenum">
              <a:rPr lang="en-US" smtClean="0"/>
              <a:pPr/>
              <a:t>8</a:t>
            </a:fld>
            <a:endParaRPr lang="en-US"/>
          </a:p>
        </p:txBody>
      </p:sp>
    </p:spTree>
    <p:extLst>
      <p:ext uri="{BB962C8B-B14F-4D97-AF65-F5344CB8AC3E}">
        <p14:creationId xmlns:p14="http://schemas.microsoft.com/office/powerpoint/2010/main" val="303488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AD2E40-73C6-4A47-B2F4-4DA980B3B4B3}"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DCAF9-B98A-483F-B4DB-66054535BED6}" type="slidenum">
              <a:rPr lang="en-US" smtClean="0"/>
              <a:t>‹#›</a:t>
            </a:fld>
            <a:endParaRPr lang="en-US"/>
          </a:p>
        </p:txBody>
      </p:sp>
    </p:spTree>
    <p:extLst>
      <p:ext uri="{BB962C8B-B14F-4D97-AF65-F5344CB8AC3E}">
        <p14:creationId xmlns:p14="http://schemas.microsoft.com/office/powerpoint/2010/main" val="22021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8692" t="36444" r="9157" b="40800"/>
          <a:stretch/>
        </p:blipFill>
        <p:spPr>
          <a:xfrm>
            <a:off x="6427178" y="4727864"/>
            <a:ext cx="1941800" cy="415636"/>
          </a:xfrm>
          <a:prstGeom prst="rect">
            <a:avLst/>
          </a:prstGeom>
        </p:spPr>
      </p:pic>
      <p:pic>
        <p:nvPicPr>
          <p:cNvPr id="3" name="Picture 2">
            <a:extLst>
              <a:ext uri="{FF2B5EF4-FFF2-40B4-BE49-F238E27FC236}">
                <a16:creationId xmlns:a16="http://schemas.microsoft.com/office/drawing/2014/main" id="{83047865-1C48-CF4C-A682-EA21D60C2640}"/>
              </a:ext>
            </a:extLst>
          </p:cNvPr>
          <p:cNvPicPr>
            <a:picLocks noChangeAspect="1"/>
          </p:cNvPicPr>
          <p:nvPr userDrawn="1"/>
        </p:nvPicPr>
        <p:blipFill>
          <a:blip r:embed="rId4"/>
          <a:stretch>
            <a:fillRect/>
          </a:stretch>
        </p:blipFill>
        <p:spPr>
          <a:xfrm>
            <a:off x="4316364" y="4712862"/>
            <a:ext cx="1943913" cy="428658"/>
          </a:xfrm>
          <a:prstGeom prst="rect">
            <a:avLst/>
          </a:prstGeom>
        </p:spPr>
      </p:pic>
      <p:sp>
        <p:nvSpPr>
          <p:cNvPr id="4" name="Rectangle 3">
            <a:extLst>
              <a:ext uri="{FF2B5EF4-FFF2-40B4-BE49-F238E27FC236}">
                <a16:creationId xmlns:a16="http://schemas.microsoft.com/office/drawing/2014/main" id="{BE36D137-F412-574A-9694-8328BE62FF93}"/>
              </a:ext>
            </a:extLst>
          </p:cNvPr>
          <p:cNvSpPr/>
          <p:nvPr userDrawn="1"/>
        </p:nvSpPr>
        <p:spPr>
          <a:xfrm flipV="1">
            <a:off x="0" y="4949371"/>
            <a:ext cx="4187371"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0903BD53-E838-8643-AAF6-DD61CFC9ECD4}"/>
              </a:ext>
            </a:extLst>
          </p:cNvPr>
          <p:cNvSpPr/>
          <p:nvPr userDrawn="1"/>
        </p:nvSpPr>
        <p:spPr>
          <a:xfrm flipV="1">
            <a:off x="8513064" y="4949370"/>
            <a:ext cx="636665"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rPr>
              <a:t> </a:t>
            </a:r>
          </a:p>
        </p:txBody>
      </p:sp>
    </p:spTree>
    <p:extLst>
      <p:ext uri="{BB962C8B-B14F-4D97-AF65-F5344CB8AC3E}">
        <p14:creationId xmlns:p14="http://schemas.microsoft.com/office/powerpoint/2010/main" val="2101773501"/>
      </p:ext>
    </p:extLst>
  </p:cSld>
  <p:clrMap bg1="lt1" tx1="dk1" bg2="lt2" tx2="dk2" accent1="accent1" accent2="accent2" accent3="accent3" accent4="accent4" accent5="accent5" accent6="accent6" hlink="hlink" folHlink="folHlink"/>
  <p:sldLayoutIdLst>
    <p:sldLayoutId id="21474935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CEA7-FE92-CD40-B2B9-EB00DC18F947}"/>
              </a:ext>
            </a:extLst>
          </p:cNvPr>
          <p:cNvPicPr>
            <a:picLocks noChangeAspect="1"/>
          </p:cNvPicPr>
          <p:nvPr userDrawn="1"/>
        </p:nvPicPr>
        <p:blipFill rotWithShape="1">
          <a:blip r:embed="rId3"/>
          <a:srcRect t="15855" b="10857"/>
          <a:stretch/>
        </p:blipFill>
        <p:spPr>
          <a:xfrm>
            <a:off x="0" y="0"/>
            <a:ext cx="9168938" cy="4479851"/>
          </a:xfrm>
          <a:prstGeom prst="rect">
            <a:avLst/>
          </a:prstGeom>
        </p:spPr>
      </p:pic>
      <p:grpSp>
        <p:nvGrpSpPr>
          <p:cNvPr id="5" name="Group 4">
            <a:extLst>
              <a:ext uri="{FF2B5EF4-FFF2-40B4-BE49-F238E27FC236}">
                <a16:creationId xmlns:a16="http://schemas.microsoft.com/office/drawing/2014/main" id="{51721B8C-B3C4-3745-8665-EC4E191348BB}"/>
              </a:ext>
            </a:extLst>
          </p:cNvPr>
          <p:cNvGrpSpPr/>
          <p:nvPr userDrawn="1"/>
        </p:nvGrpSpPr>
        <p:grpSpPr>
          <a:xfrm>
            <a:off x="2343675" y="4613625"/>
            <a:ext cx="4456651" cy="430638"/>
            <a:chOff x="4316364" y="4712862"/>
            <a:chExt cx="4456651" cy="430638"/>
          </a:xfrm>
        </p:grpSpPr>
        <p:pic>
          <p:nvPicPr>
            <p:cNvPr id="7" name="Picture 6">
              <a:extLst>
                <a:ext uri="{FF2B5EF4-FFF2-40B4-BE49-F238E27FC236}">
                  <a16:creationId xmlns:a16="http://schemas.microsoft.com/office/drawing/2014/main" id="{467E41F5-13AE-3D4C-B202-AC22A0AA5F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692" t="36444" r="9157" b="40800"/>
            <a:stretch/>
          </p:blipFill>
          <p:spPr>
            <a:xfrm>
              <a:off x="6831215" y="4727864"/>
              <a:ext cx="1941800" cy="415636"/>
            </a:xfrm>
            <a:prstGeom prst="rect">
              <a:avLst/>
            </a:prstGeom>
          </p:spPr>
        </p:pic>
        <p:pic>
          <p:nvPicPr>
            <p:cNvPr id="11" name="Picture 10">
              <a:extLst>
                <a:ext uri="{FF2B5EF4-FFF2-40B4-BE49-F238E27FC236}">
                  <a16:creationId xmlns:a16="http://schemas.microsoft.com/office/drawing/2014/main" id="{3E011088-8FC4-2049-9EB3-8055059A087D}"/>
                </a:ext>
              </a:extLst>
            </p:cNvPr>
            <p:cNvPicPr>
              <a:picLocks noChangeAspect="1"/>
            </p:cNvPicPr>
            <p:nvPr userDrawn="1"/>
          </p:nvPicPr>
          <p:blipFill>
            <a:blip r:embed="rId5"/>
            <a:stretch>
              <a:fillRect/>
            </a:stretch>
          </p:blipFill>
          <p:spPr>
            <a:xfrm>
              <a:off x="4316364" y="4712862"/>
              <a:ext cx="1943913" cy="428658"/>
            </a:xfrm>
            <a:prstGeom prst="rect">
              <a:avLst/>
            </a:prstGeom>
          </p:spPr>
        </p:pic>
      </p:grpSp>
      <p:sp>
        <p:nvSpPr>
          <p:cNvPr id="4" name="Rectangle 3">
            <a:extLst>
              <a:ext uri="{FF2B5EF4-FFF2-40B4-BE49-F238E27FC236}">
                <a16:creationId xmlns:a16="http://schemas.microsoft.com/office/drawing/2014/main" id="{CC7283BB-FDC2-F54B-8D58-90CC0F8D2A85}"/>
              </a:ext>
            </a:extLst>
          </p:cNvPr>
          <p:cNvSpPr/>
          <p:nvPr userDrawn="1"/>
        </p:nvSpPr>
        <p:spPr>
          <a:xfrm>
            <a:off x="0" y="4479851"/>
            <a:ext cx="9168938" cy="6379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sldLayoutIdLst>
    <p:sldLayoutId id="21474935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msnowak@k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8DB13-22AD-6849-92D2-3E6180FC1E9D}"/>
              </a:ext>
            </a:extLst>
          </p:cNvPr>
          <p:cNvSpPr txBox="1"/>
          <p:nvPr/>
        </p:nvSpPr>
        <p:spPr>
          <a:xfrm>
            <a:off x="347132" y="990600"/>
            <a:ext cx="4191001"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What is </a:t>
            </a:r>
          </a:p>
          <a:p>
            <a:r>
              <a:rPr lang="en-US" sz="3200" b="1" dirty="0">
                <a:solidFill>
                  <a:schemeClr val="bg1"/>
                </a:solidFill>
                <a:latin typeface="Arial" panose="020B0604020202020204" pitchFamily="34" charset="0"/>
                <a:cs typeface="Arial" panose="020B0604020202020204" pitchFamily="34" charset="0"/>
              </a:rPr>
              <a:t>One Health?</a:t>
            </a:r>
          </a:p>
        </p:txBody>
      </p:sp>
    </p:spTree>
    <p:extLst>
      <p:ext uri="{BB962C8B-B14F-4D97-AF65-F5344CB8AC3E}">
        <p14:creationId xmlns:p14="http://schemas.microsoft.com/office/powerpoint/2010/main" val="158578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138" y="131673"/>
            <a:ext cx="6172200" cy="1551095"/>
          </a:xfrm>
        </p:spPr>
        <p:txBody>
          <a:bodyPr>
            <a:normAutofit fontScale="90000"/>
          </a:bodyPr>
          <a:lstStyle/>
          <a:p>
            <a:pPr algn="ctr"/>
            <a:r>
              <a:rPr lang="en-US" b="1" dirty="0">
                <a:solidFill>
                  <a:schemeClr val="accent3">
                    <a:lumMod val="50000"/>
                  </a:schemeClr>
                </a:solidFill>
              </a:rPr>
              <a:t/>
            </a:r>
            <a:br>
              <a:rPr lang="en-US" b="1" dirty="0">
                <a:solidFill>
                  <a:schemeClr val="accent3">
                    <a:lumMod val="50000"/>
                  </a:schemeClr>
                </a:solidFill>
              </a:rPr>
            </a:br>
            <a:r>
              <a:rPr lang="en-US" sz="3000" b="1" dirty="0">
                <a:solidFill>
                  <a:schemeClr val="accent3">
                    <a:lumMod val="50000"/>
                  </a:schemeClr>
                </a:solidFill>
              </a:rPr>
              <a:t>In One Health,</a:t>
            </a:r>
            <a:r>
              <a:rPr lang="en-US" sz="2400" dirty="0">
                <a:solidFill>
                  <a:schemeClr val="accent3">
                    <a:lumMod val="50000"/>
                  </a:schemeClr>
                </a:solidFill>
              </a:rPr>
              <a:t/>
            </a:r>
            <a:br>
              <a:rPr lang="en-US" sz="2400" dirty="0">
                <a:solidFill>
                  <a:schemeClr val="accent3">
                    <a:lumMod val="50000"/>
                  </a:schemeClr>
                </a:solidFill>
              </a:rPr>
            </a:br>
            <a:r>
              <a:rPr lang="en-US" sz="2025" dirty="0">
                <a:solidFill>
                  <a:schemeClr val="accent3">
                    <a:lumMod val="50000"/>
                  </a:schemeClr>
                </a:solidFill>
              </a:rPr>
              <a:t>We study how animals, and people can live together in a healthy world. </a:t>
            </a:r>
          </a:p>
        </p:txBody>
      </p:sp>
      <p:pic>
        <p:nvPicPr>
          <p:cNvPr id="5" name="Content Placeholder 4" descr="iStock_000007095947Large.jpg"/>
          <p:cNvPicPr>
            <a:picLocks noGrp="1" noChangeAspect="1"/>
          </p:cNvPicPr>
          <p:nvPr>
            <p:ph sz="quarter" idx="4294967295"/>
          </p:nvPr>
        </p:nvPicPr>
        <p:blipFill>
          <a:blip r:embed="rId3" cstate="print"/>
          <a:stretch>
            <a:fillRect/>
          </a:stretch>
        </p:blipFill>
        <p:spPr>
          <a:xfrm>
            <a:off x="986138" y="1680277"/>
            <a:ext cx="3351776" cy="2210379"/>
          </a:xfrm>
          <a:prstGeom prst="rect">
            <a:avLst/>
          </a:prstGeom>
        </p:spPr>
      </p:pic>
      <p:pic>
        <p:nvPicPr>
          <p:cNvPr id="6" name="Content Placeholder 5" descr="iStock_000004059785Large (2).jpg"/>
          <p:cNvPicPr>
            <a:picLocks noGrp="1" noChangeAspect="1"/>
          </p:cNvPicPr>
          <p:nvPr>
            <p:ph sz="quarter" idx="4294967295"/>
          </p:nvPr>
        </p:nvPicPr>
        <p:blipFill>
          <a:blip r:embed="rId4" cstate="print"/>
          <a:stretch>
            <a:fillRect/>
          </a:stretch>
        </p:blipFill>
        <p:spPr>
          <a:xfrm>
            <a:off x="4626769" y="1682768"/>
            <a:ext cx="3319400" cy="2219763"/>
          </a:xfrm>
          <a:prstGeom prst="rect">
            <a:avLst/>
          </a:prstGeom>
        </p:spPr>
      </p:pic>
    </p:spTree>
    <p:extLst>
      <p:ext uri="{BB962C8B-B14F-4D97-AF65-F5344CB8AC3E}">
        <p14:creationId xmlns:p14="http://schemas.microsoft.com/office/powerpoint/2010/main" val="233914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800100"/>
            <a:ext cx="2800350" cy="1600200"/>
          </a:xfrm>
        </p:spPr>
        <p:txBody>
          <a:bodyPr/>
          <a:lstStyle/>
          <a:p>
            <a:endParaRPr lang="en-US" dirty="0"/>
          </a:p>
        </p:txBody>
      </p:sp>
      <p:pic>
        <p:nvPicPr>
          <p:cNvPr id="11" name="Content Placeholder 10" descr="iStock_000000829590Medium (2).jpg"/>
          <p:cNvPicPr>
            <a:picLocks noGrp="1" noChangeAspect="1"/>
          </p:cNvPicPr>
          <p:nvPr>
            <p:ph sz="quarter" idx="4294967295"/>
          </p:nvPr>
        </p:nvPicPr>
        <p:blipFill>
          <a:blip r:embed="rId3" cstate="print"/>
          <a:stretch>
            <a:fillRect/>
          </a:stretch>
        </p:blipFill>
        <p:spPr>
          <a:xfrm>
            <a:off x="1314450" y="2574436"/>
            <a:ext cx="3028950" cy="2013929"/>
          </a:xfrm>
          <a:prstGeom prst="rect">
            <a:avLst/>
          </a:prstGeom>
        </p:spPr>
      </p:pic>
      <p:sp>
        <p:nvSpPr>
          <p:cNvPr id="17" name="Rectangle 16"/>
          <p:cNvSpPr/>
          <p:nvPr/>
        </p:nvSpPr>
        <p:spPr>
          <a:xfrm>
            <a:off x="4629150" y="628651"/>
            <a:ext cx="2971800" cy="2215991"/>
          </a:xfrm>
          <a:prstGeom prst="rect">
            <a:avLst/>
          </a:prstGeom>
        </p:spPr>
        <p:txBody>
          <a:bodyPr wrap="square">
            <a:spAutoFit/>
          </a:bodyPr>
          <a:lstStyle/>
          <a:p>
            <a:pPr algn="ctr"/>
            <a:endParaRPr lang="en-US" sz="2100" dirty="0"/>
          </a:p>
          <a:p>
            <a:pPr algn="ctr"/>
            <a:r>
              <a:rPr lang="en-US" sz="2100" dirty="0"/>
              <a:t>Living together in our environment without getting sick is sometimes hard to do. </a:t>
            </a:r>
          </a:p>
          <a:p>
            <a:endParaRPr lang="en-US" sz="1500" dirty="0"/>
          </a:p>
          <a:p>
            <a:endParaRPr lang="en-US" i="1" dirty="0"/>
          </a:p>
        </p:txBody>
      </p:sp>
      <p:pic>
        <p:nvPicPr>
          <p:cNvPr id="21" name="Picture 20" descr="iStock_000002188170Large (2).jpg"/>
          <p:cNvPicPr>
            <a:picLocks noChangeAspect="1"/>
          </p:cNvPicPr>
          <p:nvPr/>
        </p:nvPicPr>
        <p:blipFill>
          <a:blip r:embed="rId4" cstate="print"/>
          <a:stretch>
            <a:fillRect/>
          </a:stretch>
        </p:blipFill>
        <p:spPr>
          <a:xfrm>
            <a:off x="1314450" y="342900"/>
            <a:ext cx="3028950" cy="2057400"/>
          </a:xfrm>
          <a:prstGeom prst="rect">
            <a:avLst/>
          </a:prstGeom>
        </p:spPr>
      </p:pic>
      <p:pic>
        <p:nvPicPr>
          <p:cNvPr id="8" name="Content Placeholder 11" descr="iStock_000007832511Large.jpg"/>
          <p:cNvPicPr>
            <a:picLocks noGrp="1" noChangeAspect="1"/>
          </p:cNvPicPr>
          <p:nvPr>
            <p:ph sz="quarter" idx="4294967295"/>
          </p:nvPr>
        </p:nvPicPr>
        <p:blipFill>
          <a:blip r:embed="rId5" cstate="print"/>
          <a:stretch>
            <a:fillRect/>
          </a:stretch>
        </p:blipFill>
        <p:spPr>
          <a:xfrm>
            <a:off x="4629151" y="2844642"/>
            <a:ext cx="2458343" cy="1714500"/>
          </a:xfrm>
          <a:prstGeom prst="rect">
            <a:avLst/>
          </a:prstGeom>
        </p:spPr>
      </p:pic>
    </p:spTree>
    <p:extLst>
      <p:ext uri="{BB962C8B-B14F-4D97-AF65-F5344CB8AC3E}">
        <p14:creationId xmlns:p14="http://schemas.microsoft.com/office/powerpoint/2010/main" val="228395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36972"/>
          </a:xfrm>
        </p:spPr>
        <p:txBody>
          <a:bodyPr>
            <a:normAutofit/>
          </a:bodyPr>
          <a:lstStyle/>
          <a:p>
            <a:r>
              <a:rPr lang="en-US" sz="2700" b="1" dirty="0">
                <a:solidFill>
                  <a:schemeClr val="accent3">
                    <a:lumMod val="50000"/>
                  </a:schemeClr>
                </a:solidFill>
              </a:rPr>
              <a:t>Global Trade &amp; Travel</a:t>
            </a:r>
          </a:p>
        </p:txBody>
      </p:sp>
      <p:pic>
        <p:nvPicPr>
          <p:cNvPr id="5" name="Content Placeholder 4" descr="Toco Toucan.jpg"/>
          <p:cNvPicPr>
            <a:picLocks noGrp="1" noChangeAspect="1"/>
          </p:cNvPicPr>
          <p:nvPr>
            <p:ph sz="quarter" idx="4294967295"/>
          </p:nvPr>
        </p:nvPicPr>
        <p:blipFill>
          <a:blip r:embed="rId3"/>
          <a:stretch>
            <a:fillRect/>
          </a:stretch>
        </p:blipFill>
        <p:spPr>
          <a:xfrm>
            <a:off x="1668538" y="1524000"/>
            <a:ext cx="2046212" cy="1534659"/>
          </a:xfrm>
          <a:prstGeom prst="rect">
            <a:avLst/>
          </a:prstGeom>
        </p:spPr>
      </p:pic>
      <p:pic>
        <p:nvPicPr>
          <p:cNvPr id="10" name="Picture 3" descr="nile valley crop 3"/>
          <p:cNvPicPr>
            <a:picLocks noGrp="1" noChangeAspect="1" noChangeArrowheads="1"/>
          </p:cNvPicPr>
          <p:nvPr>
            <p:ph sz="quarter" idx="4294967295"/>
          </p:nvPr>
        </p:nvPicPr>
        <p:blipFill>
          <a:blip r:embed="rId4"/>
          <a:srcRect/>
          <a:stretch>
            <a:fillRect/>
          </a:stretch>
        </p:blipFill>
        <p:spPr bwMode="auto">
          <a:xfrm>
            <a:off x="4631044" y="3148053"/>
            <a:ext cx="2228850" cy="1416967"/>
          </a:xfrm>
          <a:prstGeom prst="rect">
            <a:avLst/>
          </a:prstGeom>
          <a:noFill/>
          <a:ln w="12700">
            <a:solidFill>
              <a:schemeClr val="accent2"/>
            </a:solidFill>
            <a:miter lim="800000"/>
            <a:headEnd/>
            <a:tailEnd/>
          </a:ln>
        </p:spPr>
      </p:pic>
      <p:sp>
        <p:nvSpPr>
          <p:cNvPr id="4" name="TextBox 3"/>
          <p:cNvSpPr txBox="1"/>
          <p:nvPr/>
        </p:nvSpPr>
        <p:spPr>
          <a:xfrm>
            <a:off x="2185819" y="682858"/>
            <a:ext cx="4582921" cy="738664"/>
          </a:xfrm>
          <a:prstGeom prst="rect">
            <a:avLst/>
          </a:prstGeom>
          <a:noFill/>
        </p:spPr>
        <p:txBody>
          <a:bodyPr wrap="none" rtlCol="0">
            <a:spAutoFit/>
          </a:bodyPr>
          <a:lstStyle/>
          <a:p>
            <a:pPr algn="ctr"/>
            <a:r>
              <a:rPr lang="en-US" sz="2100" dirty="0">
                <a:solidFill>
                  <a:schemeClr val="accent3">
                    <a:lumMod val="50000"/>
                  </a:schemeClr>
                </a:solidFill>
              </a:rPr>
              <a:t>Our food comes from the grocery store, </a:t>
            </a:r>
          </a:p>
          <a:p>
            <a:pPr algn="ctr"/>
            <a:r>
              <a:rPr lang="en-US" sz="2100" dirty="0">
                <a:solidFill>
                  <a:schemeClr val="accent3">
                    <a:lumMod val="50000"/>
                  </a:schemeClr>
                </a:solidFill>
              </a:rPr>
              <a:t>but where did </a:t>
            </a:r>
            <a:r>
              <a:rPr lang="en-US" sz="2100" i="1" dirty="0">
                <a:solidFill>
                  <a:schemeClr val="accent3">
                    <a:lumMod val="50000"/>
                  </a:schemeClr>
                </a:solidFill>
              </a:rPr>
              <a:t>they</a:t>
            </a:r>
            <a:r>
              <a:rPr lang="en-US" sz="2100" dirty="0">
                <a:solidFill>
                  <a:schemeClr val="accent3">
                    <a:lumMod val="50000"/>
                  </a:schemeClr>
                </a:solidFill>
              </a:rPr>
              <a:t> get it?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950" y="3124200"/>
            <a:ext cx="1671871" cy="14646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524000"/>
            <a:ext cx="1775438" cy="1406409"/>
          </a:xfrm>
          <a:prstGeom prst="rect">
            <a:avLst/>
          </a:prstGeom>
        </p:spPr>
      </p:pic>
    </p:spTree>
    <p:extLst>
      <p:ext uri="{BB962C8B-B14F-4D97-AF65-F5344CB8AC3E}">
        <p14:creationId xmlns:p14="http://schemas.microsoft.com/office/powerpoint/2010/main" val="199379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rPr>
              <a:t/>
            </a:r>
            <a:br>
              <a:rPr lang="en-US" b="1" dirty="0" smtClean="0">
                <a:solidFill>
                  <a:schemeClr val="accent3">
                    <a:lumMod val="50000"/>
                  </a:schemeClr>
                </a:solidFill>
              </a:rPr>
            </a:br>
            <a:r>
              <a:rPr lang="en-US" b="1" dirty="0" smtClean="0">
                <a:solidFill>
                  <a:schemeClr val="accent3">
                    <a:lumMod val="50000"/>
                  </a:schemeClr>
                </a:solidFill>
              </a:rPr>
              <a:t>          The </a:t>
            </a:r>
            <a:r>
              <a:rPr lang="en-US" b="1" dirty="0">
                <a:solidFill>
                  <a:schemeClr val="accent3">
                    <a:lumMod val="50000"/>
                  </a:schemeClr>
                </a:solidFill>
              </a:rPr>
              <a:t>air, water, and land around us </a:t>
            </a:r>
            <a:br>
              <a:rPr lang="en-US" b="1" dirty="0">
                <a:solidFill>
                  <a:schemeClr val="accent3">
                    <a:lumMod val="50000"/>
                  </a:schemeClr>
                </a:solidFill>
              </a:rPr>
            </a:br>
            <a:r>
              <a:rPr lang="en-US" b="1" dirty="0" smtClean="0">
                <a:solidFill>
                  <a:schemeClr val="accent3">
                    <a:lumMod val="50000"/>
                  </a:schemeClr>
                </a:solidFill>
              </a:rPr>
              <a:t>                                          affects </a:t>
            </a:r>
            <a:r>
              <a:rPr lang="en-US" b="1" dirty="0">
                <a:solidFill>
                  <a:schemeClr val="accent3">
                    <a:lumMod val="50000"/>
                  </a:schemeClr>
                </a:solidFill>
              </a:rPr>
              <a:t>our health</a:t>
            </a:r>
          </a:p>
        </p:txBody>
      </p:sp>
      <p:pic>
        <p:nvPicPr>
          <p:cNvPr id="8" name="Content Placeholder 7" descr="iStock_000002188170Large (2).jpg"/>
          <p:cNvPicPr>
            <a:picLocks noGrp="1" noChangeAspect="1"/>
          </p:cNvPicPr>
          <p:nvPr>
            <p:ph sz="quarter" idx="4294967295"/>
          </p:nvPr>
        </p:nvPicPr>
        <p:blipFill>
          <a:blip r:embed="rId3" cstate="print"/>
          <a:stretch>
            <a:fillRect/>
          </a:stretch>
        </p:blipFill>
        <p:spPr>
          <a:xfrm>
            <a:off x="495045" y="1236689"/>
            <a:ext cx="3994803" cy="2663203"/>
          </a:xfrm>
          <a:prstGeom prst="rect">
            <a:avLst/>
          </a:prstGeom>
        </p:spPr>
      </p:pic>
      <p:sp>
        <p:nvSpPr>
          <p:cNvPr id="4" name="Content Placeholder 3"/>
          <p:cNvSpPr>
            <a:spLocks noGrp="1"/>
          </p:cNvSpPr>
          <p:nvPr>
            <p:ph sz="quarter" idx="4294967295"/>
          </p:nvPr>
        </p:nvSpPr>
        <p:spPr>
          <a:xfrm>
            <a:off x="4629150" y="2000250"/>
            <a:ext cx="3028950" cy="2000251"/>
          </a:xfrm>
          <a:prstGeom prst="rect">
            <a:avLst/>
          </a:prstGeom>
        </p:spPr>
        <p:txBody>
          <a:bodyPr>
            <a:normAutofit/>
          </a:bodyPr>
          <a:lstStyle/>
          <a:p>
            <a:r>
              <a:rPr lang="en-US" sz="2400" dirty="0">
                <a:solidFill>
                  <a:schemeClr val="accent3">
                    <a:lumMod val="50000"/>
                  </a:schemeClr>
                </a:solidFill>
              </a:rPr>
              <a:t>Air Quality</a:t>
            </a:r>
          </a:p>
          <a:p>
            <a:r>
              <a:rPr lang="en-US" sz="2400" dirty="0">
                <a:solidFill>
                  <a:schemeClr val="accent3">
                    <a:lumMod val="50000"/>
                  </a:schemeClr>
                </a:solidFill>
              </a:rPr>
              <a:t>Water Quality </a:t>
            </a:r>
          </a:p>
          <a:p>
            <a:r>
              <a:rPr lang="en-US" sz="2400" dirty="0">
                <a:solidFill>
                  <a:schemeClr val="accent3">
                    <a:lumMod val="50000"/>
                  </a:schemeClr>
                </a:solidFill>
              </a:rPr>
              <a:t>Solid waste issues</a:t>
            </a:r>
          </a:p>
          <a:p>
            <a:r>
              <a:rPr lang="en-US" sz="2400" dirty="0">
                <a:solidFill>
                  <a:schemeClr val="accent3">
                    <a:lumMod val="50000"/>
                  </a:schemeClr>
                </a:solidFill>
              </a:rPr>
              <a:t>Food safety</a:t>
            </a:r>
          </a:p>
          <a:p>
            <a:endParaRPr lang="en-US" sz="2400" dirty="0">
              <a:solidFill>
                <a:schemeClr val="accent3">
                  <a:lumMod val="50000"/>
                </a:schemeClr>
              </a:solidFill>
            </a:endParaRPr>
          </a:p>
          <a:p>
            <a:endParaRPr lang="en-US" sz="2400" dirty="0">
              <a:solidFill>
                <a:schemeClr val="accent3">
                  <a:lumMod val="50000"/>
                </a:schemeClr>
              </a:solidFill>
            </a:endParaRPr>
          </a:p>
          <a:p>
            <a:endParaRPr lang="en-US" sz="2400" dirty="0">
              <a:solidFill>
                <a:schemeClr val="accent3">
                  <a:lumMod val="50000"/>
                </a:schemeClr>
              </a:solidFill>
            </a:endParaRPr>
          </a:p>
          <a:p>
            <a:pPr>
              <a:buNone/>
            </a:pPr>
            <a:endParaRPr lang="en-US" sz="2400" dirty="0">
              <a:solidFill>
                <a:schemeClr val="accent3">
                  <a:lumMod val="50000"/>
                </a:schemeClr>
              </a:solidFill>
            </a:endParaRPr>
          </a:p>
          <a:p>
            <a:pPr>
              <a:buNone/>
            </a:pPr>
            <a:endParaRPr lang="en-US" dirty="0">
              <a:solidFill>
                <a:schemeClr val="accent3">
                  <a:lumMod val="50000"/>
                </a:schemeClr>
              </a:solidFill>
            </a:endParaRPr>
          </a:p>
        </p:txBody>
      </p:sp>
    </p:spTree>
    <p:extLst>
      <p:ext uri="{BB962C8B-B14F-4D97-AF65-F5344CB8AC3E}">
        <p14:creationId xmlns:p14="http://schemas.microsoft.com/office/powerpoint/2010/main" val="413987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689" y="134911"/>
            <a:ext cx="3148872" cy="697044"/>
          </a:xfrm>
        </p:spPr>
        <p:txBody>
          <a:bodyPr>
            <a:normAutofit fontScale="90000"/>
          </a:bodyPr>
          <a:lstStyle/>
          <a:p>
            <a:r>
              <a:rPr lang="en-US" sz="3600" b="1" dirty="0">
                <a:solidFill>
                  <a:schemeClr val="accent3">
                    <a:lumMod val="50000"/>
                  </a:schemeClr>
                </a:solidFill>
              </a:rPr>
              <a:t/>
            </a:r>
            <a:br>
              <a:rPr lang="en-US" sz="3600" b="1" dirty="0">
                <a:solidFill>
                  <a:schemeClr val="accent3">
                    <a:lumMod val="50000"/>
                  </a:schemeClr>
                </a:solidFill>
              </a:rPr>
            </a:br>
            <a:r>
              <a:rPr lang="en-US" sz="3600" b="1" dirty="0">
                <a:solidFill>
                  <a:schemeClr val="accent3">
                    <a:lumMod val="50000"/>
                  </a:schemeClr>
                </a:solidFill>
              </a:rPr>
              <a:t>Zoonotic diseases</a:t>
            </a:r>
            <a:r>
              <a:rPr lang="en-US" dirty="0">
                <a:solidFill>
                  <a:schemeClr val="accent3">
                    <a:lumMod val="50000"/>
                  </a:schemeClr>
                </a:solidFill>
              </a:rPr>
              <a:t/>
            </a:r>
            <a:br>
              <a:rPr lang="en-US" dirty="0">
                <a:solidFill>
                  <a:schemeClr val="accent3">
                    <a:lumMod val="50000"/>
                  </a:schemeClr>
                </a:solidFill>
              </a:rPr>
            </a:br>
            <a:endParaRPr lang="en-US" sz="2325" dirty="0">
              <a:solidFill>
                <a:schemeClr val="accent3">
                  <a:lumMod val="50000"/>
                </a:schemeClr>
              </a:solidFill>
            </a:endParaRPr>
          </a:p>
        </p:txBody>
      </p:sp>
      <p:pic>
        <p:nvPicPr>
          <p:cNvPr id="5" name="Content Placeholder 4" descr="iStock_000006332547Large.jpg"/>
          <p:cNvPicPr>
            <a:picLocks noGrp="1" noChangeAspect="1"/>
          </p:cNvPicPr>
          <p:nvPr>
            <p:ph sz="quarter" idx="4294967295"/>
          </p:nvPr>
        </p:nvPicPr>
        <p:blipFill>
          <a:blip r:embed="rId3" cstate="print"/>
          <a:stretch>
            <a:fillRect/>
          </a:stretch>
        </p:blipFill>
        <p:spPr>
          <a:xfrm>
            <a:off x="734749" y="1401581"/>
            <a:ext cx="3755099" cy="2495674"/>
          </a:xfrm>
          <a:prstGeom prst="rect">
            <a:avLst/>
          </a:prstGeom>
        </p:spPr>
      </p:pic>
      <p:sp>
        <p:nvSpPr>
          <p:cNvPr id="4" name="Content Placeholder 3"/>
          <p:cNvSpPr>
            <a:spLocks noGrp="1"/>
          </p:cNvSpPr>
          <p:nvPr>
            <p:ph sz="quarter" idx="4294967295"/>
          </p:nvPr>
        </p:nvSpPr>
        <p:spPr>
          <a:xfrm>
            <a:off x="4629150" y="1169233"/>
            <a:ext cx="2971800" cy="2780675"/>
          </a:xfrm>
          <a:prstGeom prst="rect">
            <a:avLst/>
          </a:prstGeom>
        </p:spPr>
        <p:txBody>
          <a:bodyPr/>
          <a:lstStyle/>
          <a:p>
            <a:r>
              <a:rPr lang="en-US" sz="2400" dirty="0">
                <a:solidFill>
                  <a:schemeClr val="accent3">
                    <a:lumMod val="50000"/>
                  </a:schemeClr>
                </a:solidFill>
              </a:rPr>
              <a:t>Rabies</a:t>
            </a:r>
          </a:p>
          <a:p>
            <a:r>
              <a:rPr lang="en-US" sz="2400" dirty="0">
                <a:solidFill>
                  <a:schemeClr val="accent3">
                    <a:lumMod val="50000"/>
                  </a:schemeClr>
                </a:solidFill>
              </a:rPr>
              <a:t>West Nile Virus</a:t>
            </a:r>
          </a:p>
          <a:p>
            <a:r>
              <a:rPr lang="en-US" sz="2400" dirty="0">
                <a:solidFill>
                  <a:schemeClr val="accent3">
                    <a:lumMod val="50000"/>
                  </a:schemeClr>
                </a:solidFill>
              </a:rPr>
              <a:t>Rocky Mountain Spotted Fever</a:t>
            </a:r>
          </a:p>
          <a:p>
            <a:r>
              <a:rPr lang="en-US" sz="2400" dirty="0">
                <a:solidFill>
                  <a:schemeClr val="accent3">
                    <a:lumMod val="50000"/>
                  </a:schemeClr>
                </a:solidFill>
              </a:rPr>
              <a:t>Salmonella</a:t>
            </a:r>
          </a:p>
          <a:p>
            <a:r>
              <a:rPr lang="en-US" sz="2400" dirty="0">
                <a:solidFill>
                  <a:schemeClr val="accent3">
                    <a:lumMod val="50000"/>
                  </a:schemeClr>
                </a:solidFill>
              </a:rPr>
              <a:t>Giardia</a:t>
            </a:r>
          </a:p>
          <a:p>
            <a:endParaRPr lang="en-US" dirty="0">
              <a:solidFill>
                <a:schemeClr val="accent3">
                  <a:lumMod val="50000"/>
                </a:schemeClr>
              </a:solidFill>
            </a:endParaRPr>
          </a:p>
          <a:p>
            <a:endParaRPr lang="en-US" dirty="0">
              <a:solidFill>
                <a:schemeClr val="accent3">
                  <a:lumMod val="50000"/>
                </a:schemeClr>
              </a:solidFill>
            </a:endParaRPr>
          </a:p>
          <a:p>
            <a:pPr>
              <a:buNone/>
            </a:pPr>
            <a:endParaRPr lang="en-US" b="1" dirty="0">
              <a:solidFill>
                <a:schemeClr val="accent3">
                  <a:lumMod val="50000"/>
                </a:schemeClr>
              </a:solidFill>
            </a:endParaRPr>
          </a:p>
          <a:p>
            <a:endParaRPr lang="en-US" b="1" dirty="0">
              <a:solidFill>
                <a:schemeClr val="accent3">
                  <a:lumMod val="50000"/>
                </a:schemeClr>
              </a:solidFill>
            </a:endParaRPr>
          </a:p>
          <a:p>
            <a:endParaRPr lang="en-US" b="1" dirty="0">
              <a:solidFill>
                <a:schemeClr val="accent3">
                  <a:lumMod val="50000"/>
                </a:schemeClr>
              </a:solidFill>
            </a:endParaRPr>
          </a:p>
          <a:p>
            <a:pPr>
              <a:buNone/>
            </a:pPr>
            <a:endParaRPr lang="en-US" b="1" dirty="0">
              <a:solidFill>
                <a:schemeClr val="accent3">
                  <a:lumMod val="50000"/>
                </a:schemeClr>
              </a:solidFill>
            </a:endParaRPr>
          </a:p>
        </p:txBody>
      </p:sp>
    </p:spTree>
    <p:extLst>
      <p:ext uri="{BB962C8B-B14F-4D97-AF65-F5344CB8AC3E}">
        <p14:creationId xmlns:p14="http://schemas.microsoft.com/office/powerpoint/2010/main" val="322326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5593976" cy="1513698"/>
          </a:xfrm>
        </p:spPr>
        <p:txBody>
          <a:bodyPr>
            <a:noAutofit/>
          </a:bodyPr>
          <a:lstStyle/>
          <a:p>
            <a:r>
              <a:rPr lang="en-US" sz="3000" b="1" dirty="0">
                <a:solidFill>
                  <a:schemeClr val="accent3">
                    <a:lumMod val="50000"/>
                  </a:schemeClr>
                </a:solidFill>
              </a:rPr>
              <a:t>#1 way to keep from getting sick from Zoonotic Disease is to …</a:t>
            </a:r>
          </a:p>
        </p:txBody>
      </p:sp>
      <p:pic>
        <p:nvPicPr>
          <p:cNvPr id="5" name="Content Placeholder 6" descr="iStock_000007156938Large.jpg"/>
          <p:cNvPicPr>
            <a:picLocks noGrp="1" noChangeAspect="1"/>
          </p:cNvPicPr>
          <p:nvPr>
            <p:ph sz="quarter" idx="4294967295"/>
          </p:nvPr>
        </p:nvPicPr>
        <p:blipFill>
          <a:blip r:embed="rId3" cstate="print"/>
          <a:stretch>
            <a:fillRect/>
          </a:stretch>
        </p:blipFill>
        <p:spPr>
          <a:xfrm>
            <a:off x="1428750" y="1600201"/>
            <a:ext cx="3028950" cy="2013929"/>
          </a:xfrm>
          <a:prstGeom prst="rect">
            <a:avLst/>
          </a:prstGeom>
        </p:spPr>
      </p:pic>
      <p:sp>
        <p:nvSpPr>
          <p:cNvPr id="4" name="Content Placeholder 3"/>
          <p:cNvSpPr>
            <a:spLocks noGrp="1"/>
          </p:cNvSpPr>
          <p:nvPr>
            <p:ph sz="quarter" idx="4294967295"/>
          </p:nvPr>
        </p:nvSpPr>
        <p:spPr>
          <a:xfrm>
            <a:off x="4629150" y="1485900"/>
            <a:ext cx="3028950" cy="3600450"/>
          </a:xfrm>
          <a:prstGeom prst="rect">
            <a:avLst/>
          </a:prstGeom>
        </p:spPr>
        <p:txBody>
          <a:bodyPr>
            <a:normAutofit fontScale="92500" lnSpcReduction="10000"/>
          </a:bodyPr>
          <a:lstStyle/>
          <a:p>
            <a:pPr>
              <a:buNone/>
            </a:pPr>
            <a:r>
              <a:rPr lang="en-US" sz="3000" b="1" dirty="0">
                <a:solidFill>
                  <a:srgbClr val="7030A0"/>
                </a:solidFill>
              </a:rPr>
              <a:t>Wash Your Hands!</a:t>
            </a:r>
          </a:p>
          <a:p>
            <a:r>
              <a:rPr lang="en-US" sz="3225" dirty="0">
                <a:solidFill>
                  <a:schemeClr val="accent3">
                    <a:lumMod val="50000"/>
                  </a:schemeClr>
                </a:solidFill>
              </a:rPr>
              <a:t>Before eating or cooking</a:t>
            </a:r>
          </a:p>
          <a:p>
            <a:r>
              <a:rPr lang="en-US" sz="3225" dirty="0">
                <a:solidFill>
                  <a:schemeClr val="accent3">
                    <a:lumMod val="50000"/>
                  </a:schemeClr>
                </a:solidFill>
              </a:rPr>
              <a:t>After going to the bathroom</a:t>
            </a:r>
          </a:p>
          <a:p>
            <a:r>
              <a:rPr lang="en-US" sz="3225" dirty="0">
                <a:solidFill>
                  <a:schemeClr val="accent3">
                    <a:lumMod val="50000"/>
                  </a:schemeClr>
                </a:solidFill>
              </a:rPr>
              <a:t>After petting animals</a:t>
            </a:r>
          </a:p>
          <a:p>
            <a:pPr marL="0" indent="0">
              <a:buNone/>
            </a:pPr>
            <a:r>
              <a:rPr lang="en-US" sz="3000" dirty="0">
                <a:solidFill>
                  <a:schemeClr val="accent3">
                    <a:lumMod val="50000"/>
                  </a:schemeClr>
                </a:solidFill>
              </a:rPr>
              <a:t> </a:t>
            </a:r>
          </a:p>
        </p:txBody>
      </p:sp>
    </p:spTree>
    <p:extLst>
      <p:ext uri="{BB962C8B-B14F-4D97-AF65-F5344CB8AC3E}">
        <p14:creationId xmlns:p14="http://schemas.microsoft.com/office/powerpoint/2010/main" val="414998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05978"/>
            <a:ext cx="3771900" cy="994172"/>
          </a:xfrm>
        </p:spPr>
        <p:txBody>
          <a:bodyPr/>
          <a:lstStyle/>
          <a:p>
            <a:pPr algn="ctr"/>
            <a:r>
              <a:rPr lang="en-US" sz="4950" dirty="0"/>
              <a:t>One</a:t>
            </a:r>
            <a:r>
              <a:rPr lang="en-US" dirty="0"/>
              <a:t> </a:t>
            </a:r>
            <a:r>
              <a:rPr lang="en-US" sz="4950" dirty="0"/>
              <a:t>Health</a:t>
            </a:r>
          </a:p>
        </p:txBody>
      </p:sp>
      <p:pic>
        <p:nvPicPr>
          <p:cNvPr id="7" name="Content Placeholder 6" descr="iStock_000009051669Large.jpg"/>
          <p:cNvPicPr>
            <a:picLocks noGrp="1" noChangeAspect="1"/>
          </p:cNvPicPr>
          <p:nvPr>
            <p:ph sz="quarter" idx="4294967295"/>
          </p:nvPr>
        </p:nvPicPr>
        <p:blipFill>
          <a:blip r:embed="rId3" cstate="print"/>
          <a:stretch>
            <a:fillRect/>
          </a:stretch>
        </p:blipFill>
        <p:spPr>
          <a:xfrm>
            <a:off x="1885951" y="1257300"/>
            <a:ext cx="2564606" cy="1759869"/>
          </a:xfrm>
          <a:prstGeom prst="rect">
            <a:avLst/>
          </a:prstGeom>
        </p:spPr>
      </p:pic>
      <p:sp>
        <p:nvSpPr>
          <p:cNvPr id="4" name="Content Placeholder 3"/>
          <p:cNvSpPr>
            <a:spLocks noGrp="1"/>
          </p:cNvSpPr>
          <p:nvPr>
            <p:ph sz="quarter" idx="4294967295"/>
          </p:nvPr>
        </p:nvSpPr>
        <p:spPr>
          <a:xfrm>
            <a:off x="4572000" y="1257299"/>
            <a:ext cx="3028950" cy="3172293"/>
          </a:xfrm>
          <a:prstGeom prst="rect">
            <a:avLst/>
          </a:prstGeom>
        </p:spPr>
        <p:txBody>
          <a:bodyPr>
            <a:normAutofit/>
          </a:bodyPr>
          <a:lstStyle/>
          <a:p>
            <a:r>
              <a:rPr lang="en-US" sz="1600" dirty="0"/>
              <a:t>Connecting people, animals and their environment through research-informed education</a:t>
            </a:r>
          </a:p>
          <a:p>
            <a:r>
              <a:rPr lang="en-US" sz="1600" dirty="0"/>
              <a:t>Creating a pipeline of health professionals to meet the need</a:t>
            </a:r>
          </a:p>
          <a:p>
            <a:pPr lvl="1"/>
            <a:r>
              <a:rPr lang="en-US" sz="1600" dirty="0"/>
              <a:t>K-12 Education and Outreach</a:t>
            </a:r>
          </a:p>
          <a:p>
            <a:pPr lvl="1"/>
            <a:r>
              <a:rPr lang="en-US" sz="1600" dirty="0"/>
              <a:t>Pathways to Public Health</a:t>
            </a:r>
          </a:p>
          <a:p>
            <a:pPr lvl="1"/>
            <a:r>
              <a:rPr lang="en-US" sz="1600" dirty="0"/>
              <a:t>Workforce Development</a:t>
            </a:r>
          </a:p>
          <a:p>
            <a:pPr lvl="1"/>
            <a:r>
              <a:rPr lang="en-US" sz="1600" dirty="0"/>
              <a:t>Infection Prevention</a:t>
            </a:r>
          </a:p>
          <a:p>
            <a:pPr marL="274320" lvl="1" indent="0">
              <a:buNone/>
            </a:pPr>
            <a:endParaRPr lang="en-US" sz="1200" dirty="0"/>
          </a:p>
        </p:txBody>
      </p:sp>
      <p:sp>
        <p:nvSpPr>
          <p:cNvPr id="5" name="TextBox 4"/>
          <p:cNvSpPr txBox="1"/>
          <p:nvPr/>
        </p:nvSpPr>
        <p:spPr>
          <a:xfrm>
            <a:off x="670810" y="3265982"/>
            <a:ext cx="2800350" cy="1738938"/>
          </a:xfrm>
          <a:prstGeom prst="rect">
            <a:avLst/>
          </a:prstGeom>
          <a:noFill/>
        </p:spPr>
        <p:txBody>
          <a:bodyPr wrap="square" rtlCol="0">
            <a:spAutoFit/>
          </a:bodyPr>
          <a:lstStyle/>
          <a:p>
            <a:r>
              <a:rPr lang="en-US" sz="1400" dirty="0"/>
              <a:t>Martha Nowak, M.Ed. </a:t>
            </a:r>
          </a:p>
          <a:p>
            <a:r>
              <a:rPr lang="en-US" sz="1400" dirty="0"/>
              <a:t>K-12 Engagement Coordinator/K-State Olathe</a:t>
            </a:r>
          </a:p>
          <a:p>
            <a:r>
              <a:rPr lang="en-US" sz="1400" dirty="0"/>
              <a:t>22201 W. Innovation Drive</a:t>
            </a:r>
          </a:p>
          <a:p>
            <a:r>
              <a:rPr lang="en-US" sz="1400" dirty="0"/>
              <a:t>Olathe, KS  66061</a:t>
            </a:r>
          </a:p>
          <a:p>
            <a:r>
              <a:rPr lang="en-US" sz="1400" dirty="0"/>
              <a:t>913/307-7321</a:t>
            </a:r>
          </a:p>
          <a:p>
            <a:r>
              <a:rPr lang="en-US" sz="1400" dirty="0" smtClean="0">
                <a:hlinkClick r:id="rId4"/>
              </a:rPr>
              <a:t>msnowak@ksu.edu</a:t>
            </a:r>
            <a:endParaRPr lang="en-US" sz="1400" dirty="0" smtClean="0"/>
          </a:p>
          <a:p>
            <a:endParaRPr lang="en-US" sz="900" dirty="0"/>
          </a:p>
        </p:txBody>
      </p:sp>
    </p:spTree>
    <p:extLst>
      <p:ext uri="{BB962C8B-B14F-4D97-AF65-F5344CB8AC3E}">
        <p14:creationId xmlns:p14="http://schemas.microsoft.com/office/powerpoint/2010/main" val="276793060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sharepoint/v3/field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11731</TotalTime>
  <Words>1252</Words>
  <Application>Microsoft Office PowerPoint</Application>
  <PresentationFormat>On-screen Show (16:9)</PresentationFormat>
  <Paragraphs>73</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Calibri Light</vt:lpstr>
      <vt:lpstr>1_Custom Design</vt:lpstr>
      <vt:lpstr>Custom Design</vt:lpstr>
      <vt:lpstr>PowerPoint Presentation</vt:lpstr>
      <vt:lpstr> In One Health, We study how animals, and people can live together in a healthy world. </vt:lpstr>
      <vt:lpstr>PowerPoint Presentation</vt:lpstr>
      <vt:lpstr>Global Trade &amp; Travel</vt:lpstr>
      <vt:lpstr>           The air, water, and land around us                                            affects our health</vt:lpstr>
      <vt:lpstr> Zoonotic diseases </vt:lpstr>
      <vt:lpstr>#1 way to keep from getting sick from Zoonotic Disease is to …</vt:lpstr>
      <vt:lpstr>One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Christine Splichal</dc:creator>
  <cp:lastModifiedBy>Martha Nowak</cp:lastModifiedBy>
  <cp:revision>379</cp:revision>
  <cp:lastPrinted>2017-11-28T14:47:14Z</cp:lastPrinted>
  <dcterms:created xsi:type="dcterms:W3CDTF">2016-04-13T14:29:14Z</dcterms:created>
  <dcterms:modified xsi:type="dcterms:W3CDTF">2018-05-17T19:22:20Z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