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93575" r:id="rId3"/>
    <p:sldMasterId id="2147493580" r:id="rId4"/>
  </p:sldMasterIdLst>
  <p:notesMasterIdLst>
    <p:notesMasterId r:id="rId18"/>
  </p:notesMasterIdLst>
  <p:handoutMasterIdLst>
    <p:handoutMasterId r:id="rId19"/>
  </p:handoutMasterIdLst>
  <p:sldIdLst>
    <p:sldId id="266" r:id="rId5"/>
    <p:sldId id="259" r:id="rId6"/>
    <p:sldId id="268" r:id="rId7"/>
    <p:sldId id="269" r:id="rId8"/>
    <p:sldId id="270" r:id="rId9"/>
    <p:sldId id="271" r:id="rId10"/>
    <p:sldId id="272" r:id="rId11"/>
    <p:sldId id="273" r:id="rId12"/>
    <p:sldId id="264" r:id="rId13"/>
    <p:sldId id="275" r:id="rId14"/>
    <p:sldId id="276" r:id="rId15"/>
    <p:sldId id="278" r:id="rId16"/>
    <p:sldId id="265" r:id="rId17"/>
  </p:sldIdLst>
  <p:sldSz cx="9144000" cy="5143500" type="screen16x9"/>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Calibri" charset="0"/>
        <a:ea typeface="ＭＳ Ｐゴシック" charset="-128"/>
        <a:cs typeface="+mn-cs"/>
      </a:defRPr>
    </a:lvl1pPr>
    <a:lvl2pPr marL="457200" algn="l" defTabSz="457200" rtl="0" eaLnBrk="0" fontAlgn="base" hangingPunct="0">
      <a:spcBef>
        <a:spcPct val="0"/>
      </a:spcBef>
      <a:spcAft>
        <a:spcPct val="0"/>
      </a:spcAft>
      <a:defRPr kern="1200">
        <a:solidFill>
          <a:schemeClr val="tx1"/>
        </a:solidFill>
        <a:latin typeface="Calibri" charset="0"/>
        <a:ea typeface="ＭＳ Ｐゴシック" charset="-128"/>
        <a:cs typeface="+mn-cs"/>
      </a:defRPr>
    </a:lvl2pPr>
    <a:lvl3pPr marL="914400" algn="l" defTabSz="457200" rtl="0" eaLnBrk="0" fontAlgn="base" hangingPunct="0">
      <a:spcBef>
        <a:spcPct val="0"/>
      </a:spcBef>
      <a:spcAft>
        <a:spcPct val="0"/>
      </a:spcAft>
      <a:defRPr kern="1200">
        <a:solidFill>
          <a:schemeClr val="tx1"/>
        </a:solidFill>
        <a:latin typeface="Calibri" charset="0"/>
        <a:ea typeface="ＭＳ Ｐゴシック" charset="-128"/>
        <a:cs typeface="+mn-cs"/>
      </a:defRPr>
    </a:lvl3pPr>
    <a:lvl4pPr marL="1371600" algn="l" defTabSz="457200" rtl="0" eaLnBrk="0" fontAlgn="base" hangingPunct="0">
      <a:spcBef>
        <a:spcPct val="0"/>
      </a:spcBef>
      <a:spcAft>
        <a:spcPct val="0"/>
      </a:spcAft>
      <a:defRPr kern="1200">
        <a:solidFill>
          <a:schemeClr val="tx1"/>
        </a:solidFill>
        <a:latin typeface="Calibri" charset="0"/>
        <a:ea typeface="ＭＳ Ｐゴシック" charset="-128"/>
        <a:cs typeface="+mn-cs"/>
      </a:defRPr>
    </a:lvl4pPr>
    <a:lvl5pPr marL="1828800" algn="l" defTabSz="457200" rtl="0" eaLnBrk="0" fontAlgn="base" hangingPunct="0">
      <a:spcBef>
        <a:spcPct val="0"/>
      </a:spcBef>
      <a:spcAft>
        <a:spcPct val="0"/>
      </a:spcAft>
      <a:defRPr kern="1200">
        <a:solidFill>
          <a:schemeClr val="tx1"/>
        </a:solidFill>
        <a:latin typeface="Calibri" charset="0"/>
        <a:ea typeface="ＭＳ Ｐゴシック" charset="-128"/>
        <a:cs typeface="+mn-cs"/>
      </a:defRPr>
    </a:lvl5pPr>
    <a:lvl6pPr marL="2286000" algn="l" defTabSz="914400" rtl="0" eaLnBrk="1" latinLnBrk="0" hangingPunct="1">
      <a:defRPr kern="1200">
        <a:solidFill>
          <a:schemeClr val="tx1"/>
        </a:solidFill>
        <a:latin typeface="Calibri" charset="0"/>
        <a:ea typeface="ＭＳ Ｐゴシック" charset="-128"/>
        <a:cs typeface="+mn-cs"/>
      </a:defRPr>
    </a:lvl6pPr>
    <a:lvl7pPr marL="2743200" algn="l" defTabSz="914400" rtl="0" eaLnBrk="1" latinLnBrk="0" hangingPunct="1">
      <a:defRPr kern="1200">
        <a:solidFill>
          <a:schemeClr val="tx1"/>
        </a:solidFill>
        <a:latin typeface="Calibri" charset="0"/>
        <a:ea typeface="ＭＳ Ｐゴシック" charset="-128"/>
        <a:cs typeface="+mn-cs"/>
      </a:defRPr>
    </a:lvl7pPr>
    <a:lvl8pPr marL="3200400" algn="l" defTabSz="914400" rtl="0" eaLnBrk="1" latinLnBrk="0" hangingPunct="1">
      <a:defRPr kern="1200">
        <a:solidFill>
          <a:schemeClr val="tx1"/>
        </a:solidFill>
        <a:latin typeface="Calibri" charset="0"/>
        <a:ea typeface="ＭＳ Ｐゴシック" charset="-128"/>
        <a:cs typeface="+mn-cs"/>
      </a:defRPr>
    </a:lvl8pPr>
    <a:lvl9pPr marL="3657600" algn="l" defTabSz="914400" rtl="0" eaLnBrk="1" latinLnBrk="0" hangingPunct="1">
      <a:defRPr kern="1200">
        <a:solidFill>
          <a:schemeClr val="tx1"/>
        </a:solidFill>
        <a:latin typeface="Calibri" charset="0"/>
        <a:ea typeface="ＭＳ Ｐゴシック" charset="-128"/>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582A82"/>
    <a:srgbClr val="FFCC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87" autoAdjust="0"/>
    <p:restoredTop sz="86418"/>
  </p:normalViewPr>
  <p:slideViewPr>
    <p:cSldViewPr snapToGrid="0" snapToObjects="1" showGuides="1">
      <p:cViewPr varScale="1">
        <p:scale>
          <a:sx n="131" d="100"/>
          <a:sy n="131" d="100"/>
        </p:scale>
        <p:origin x="666" y="120"/>
      </p:cViewPr>
      <p:guideLst>
        <p:guide orient="horz" pos="1620"/>
        <p:guide pos="2880"/>
      </p:guideLst>
    </p:cSldViewPr>
  </p:slideViewPr>
  <p:outlineViewPr>
    <p:cViewPr>
      <p:scale>
        <a:sx n="33" d="100"/>
        <a:sy n="33" d="100"/>
      </p:scale>
      <p:origin x="0" y="-6162"/>
    </p:cViewPr>
  </p:outlineViewPr>
  <p:notesTextViewPr>
    <p:cViewPr>
      <p:scale>
        <a:sx n="100" d="100"/>
        <a:sy n="100" d="100"/>
      </p:scale>
      <p:origin x="0" y="0"/>
    </p:cViewPr>
  </p:notesTextViewPr>
  <p:sorterViewPr>
    <p:cViewPr>
      <p:scale>
        <a:sx n="149" d="100"/>
        <a:sy n="149" d="100"/>
      </p:scale>
      <p:origin x="0" y="0"/>
    </p:cViewPr>
  </p:sorterViewPr>
  <p:notesViewPr>
    <p:cSldViewPr snapToGrid="0" snapToObjects="1">
      <p:cViewPr varScale="1">
        <p:scale>
          <a:sx n="93" d="100"/>
          <a:sy n="93" d="100"/>
        </p:scale>
        <p:origin x="3568" y="20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slideMaster" Target="slideMasters/slideMaster1.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handoutMaster" Target="handoutMasters/handoutMaster1.xml"/><Relationship Id="rId4" Type="http://schemas.openxmlformats.org/officeDocument/2006/relationships/slideMaster" Target="slideMasters/slideMaster2.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EBB8D8D-7B78-0D41-9331-5FC650824689}" type="datetimeFigureOut">
              <a:rPr lang="en-US" smtClean="0"/>
              <a:t>5/18/2018</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B6CF675-80E5-7D4C-ADDF-630926B4BB34}" type="slidenum">
              <a:rPr lang="en-US" smtClean="0"/>
              <a:t>‹#›</a:t>
            </a:fld>
            <a:endParaRPr lang="en-US"/>
          </a:p>
        </p:txBody>
      </p:sp>
    </p:spTree>
    <p:extLst>
      <p:ext uri="{BB962C8B-B14F-4D97-AF65-F5344CB8AC3E}">
        <p14:creationId xmlns:p14="http://schemas.microsoft.com/office/powerpoint/2010/main" val="12595986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FB707A-F6AA-304A-B914-3D46F6B3DF22}" type="datetimeFigureOut">
              <a:rPr lang="en-US" smtClean="0"/>
              <a:t>5/18/2018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0F41A32-4674-C348-BF5B-C2C40D7B07E4}" type="slidenum">
              <a:rPr lang="en-US" smtClean="0"/>
              <a:t>‹#›</a:t>
            </a:fld>
            <a:endParaRPr lang="en-US"/>
          </a:p>
        </p:txBody>
      </p:sp>
    </p:spTree>
    <p:extLst>
      <p:ext uri="{BB962C8B-B14F-4D97-AF65-F5344CB8AC3E}">
        <p14:creationId xmlns:p14="http://schemas.microsoft.com/office/powerpoint/2010/main" val="9311243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Those cows are</a:t>
            </a:r>
            <a:r>
              <a:rPr lang="en-US" baseline="0" dirty="0"/>
              <a:t> a food source for many.  A healthy cow makes for healthy food if processed in a healthy way. </a:t>
            </a:r>
            <a:endParaRPr lang="en-US" dirty="0"/>
          </a:p>
        </p:txBody>
      </p:sp>
      <p:sp>
        <p:nvSpPr>
          <p:cNvPr id="4" name="Slide Number Placeholder 3"/>
          <p:cNvSpPr>
            <a:spLocks noGrp="1"/>
          </p:cNvSpPr>
          <p:nvPr>
            <p:ph type="sldNum" sz="quarter" idx="10"/>
          </p:nvPr>
        </p:nvSpPr>
        <p:spPr/>
        <p:txBody>
          <a:bodyPr/>
          <a:lstStyle/>
          <a:p>
            <a:fld id="{B023F03C-5BFF-4402-A0F9-F72BA7B40457}" type="slidenum">
              <a:rPr lang="en-US" smtClean="0"/>
              <a:pPr/>
              <a:t>2</a:t>
            </a:fld>
            <a:endParaRPr lang="en-US"/>
          </a:p>
        </p:txBody>
      </p:sp>
    </p:spTree>
    <p:extLst>
      <p:ext uri="{BB962C8B-B14F-4D97-AF65-F5344CB8AC3E}">
        <p14:creationId xmlns:p14="http://schemas.microsoft.com/office/powerpoint/2010/main" val="20945402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Walkable</a:t>
            </a:r>
            <a:r>
              <a:rPr lang="en-US" baseline="0" dirty="0" smtClean="0"/>
              <a:t> communities-encourage us to walk and bike rather than use cars.</a:t>
            </a:r>
          </a:p>
          <a:p>
            <a:r>
              <a:rPr lang="en-US" dirty="0" smtClean="0"/>
              <a:t>Built environment-The</a:t>
            </a:r>
            <a:r>
              <a:rPr lang="en-US" baseline="0" dirty="0" smtClean="0"/>
              <a:t> physical layout of </a:t>
            </a:r>
            <a:r>
              <a:rPr lang="en-US" dirty="0" smtClean="0"/>
              <a:t>our cities with buildings</a:t>
            </a:r>
            <a:r>
              <a:rPr lang="en-US" baseline="0" dirty="0" smtClean="0"/>
              <a:t> can encourage us to have a healthy lifestyle.</a:t>
            </a:r>
          </a:p>
          <a:p>
            <a:r>
              <a:rPr lang="en-US" baseline="0" dirty="0" smtClean="0"/>
              <a:t>Community gardens-help us help us look at food personally, and decide whether we want to add bug sprays or other chemicals to our foods.   </a:t>
            </a:r>
          </a:p>
          <a:p>
            <a:r>
              <a:rPr lang="en-US" baseline="0" dirty="0" smtClean="0"/>
              <a:t>Physical activity-One Health encourages people to get plenty of exercise to increase your heart rate and stay healthy. </a:t>
            </a:r>
          </a:p>
          <a:p>
            <a:r>
              <a:rPr lang="en-US" baseline="0" dirty="0" smtClean="0"/>
              <a:t>Nutrition-Read the labels and choose what foods and drink are best for you.   </a:t>
            </a:r>
          </a:p>
          <a:p>
            <a:r>
              <a:rPr lang="en-US" baseline="0" dirty="0" smtClean="0"/>
              <a:t> </a:t>
            </a:r>
            <a:endParaRPr lang="en-US" dirty="0" smtClean="0"/>
          </a:p>
        </p:txBody>
      </p:sp>
      <p:sp>
        <p:nvSpPr>
          <p:cNvPr id="4" name="Slide Number Placeholder 3"/>
          <p:cNvSpPr>
            <a:spLocks noGrp="1"/>
          </p:cNvSpPr>
          <p:nvPr>
            <p:ph type="sldNum" sz="quarter" idx="10"/>
          </p:nvPr>
        </p:nvSpPr>
        <p:spPr/>
        <p:txBody>
          <a:bodyPr/>
          <a:lstStyle/>
          <a:p>
            <a:fld id="{B023F03C-5BFF-4402-A0F9-F72BA7B40457}" type="slidenum">
              <a:rPr lang="en-US" smtClean="0"/>
              <a:pPr/>
              <a:t>11</a:t>
            </a:fld>
            <a:endParaRPr lang="en-US"/>
          </a:p>
        </p:txBody>
      </p:sp>
    </p:spTree>
    <p:extLst>
      <p:ext uri="{BB962C8B-B14F-4D97-AF65-F5344CB8AC3E}">
        <p14:creationId xmlns:p14="http://schemas.microsoft.com/office/powerpoint/2010/main" val="8092516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0A4DB4-325F-40E4-8DBE-64D6AB8F51E8}" type="slidenum">
              <a:rPr lang="en-US" smtClean="0"/>
              <a:t>12</a:t>
            </a:fld>
            <a:endParaRPr lang="en-US"/>
          </a:p>
        </p:txBody>
      </p:sp>
    </p:spTree>
    <p:extLst>
      <p:ext uri="{BB962C8B-B14F-4D97-AF65-F5344CB8AC3E}">
        <p14:creationId xmlns:p14="http://schemas.microsoft.com/office/powerpoint/2010/main" val="34434657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23F03C-5BFF-4402-A0F9-F72BA7B40457}" type="slidenum">
              <a:rPr lang="en-US" smtClean="0"/>
              <a:pPr/>
              <a:t>13</a:t>
            </a:fld>
            <a:endParaRPr lang="en-US"/>
          </a:p>
        </p:txBody>
      </p:sp>
    </p:spTree>
    <p:extLst>
      <p:ext uri="{BB962C8B-B14F-4D97-AF65-F5344CB8AC3E}">
        <p14:creationId xmlns:p14="http://schemas.microsoft.com/office/powerpoint/2010/main" val="30348883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environment has freely moving  air and water.  What is in one water source becomes part of all water sources because of the water cycle.  Water picks up dissolved particles in the soil and carries it from one place to another, particularly during storm events sometimes contaminating our source of drinking water. (overloads the wastewater and water treatment filtering systems in place in communities)   When we interact with animals and other people, we share not only good times. We share germs or chemicals that sometimes make us sick.   </a:t>
            </a:r>
            <a:endParaRPr lang="en-US" dirty="0"/>
          </a:p>
        </p:txBody>
      </p:sp>
      <p:sp>
        <p:nvSpPr>
          <p:cNvPr id="4" name="Slide Number Placeholder 3"/>
          <p:cNvSpPr>
            <a:spLocks noGrp="1"/>
          </p:cNvSpPr>
          <p:nvPr>
            <p:ph type="sldNum" sz="quarter" idx="10"/>
          </p:nvPr>
        </p:nvSpPr>
        <p:spPr/>
        <p:txBody>
          <a:bodyPr/>
          <a:lstStyle/>
          <a:p>
            <a:fld id="{B023F03C-5BFF-4402-A0F9-F72BA7B40457}" type="slidenum">
              <a:rPr lang="en-US" smtClean="0"/>
              <a:pPr/>
              <a:t>3</a:t>
            </a:fld>
            <a:endParaRPr lang="en-US"/>
          </a:p>
        </p:txBody>
      </p:sp>
    </p:spTree>
    <p:extLst>
      <p:ext uri="{BB962C8B-B14F-4D97-AF65-F5344CB8AC3E}">
        <p14:creationId xmlns:p14="http://schemas.microsoft.com/office/powerpoint/2010/main" val="35429795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At One Health, we look at global trade and travel.  Not all our food</a:t>
            </a:r>
            <a:r>
              <a:rPr lang="en-US" baseline="0" dirty="0" smtClean="0"/>
              <a:t> is local.  When our food and drink is not raised locally, it is shipped from other parts of the U.S. , and the world.   Where do our grapes or apples come from in winter?    What foods do not come from the U.S. that you like to eat?  (Coffee is usually shipped year round from a country outside the U.S.)   </a:t>
            </a:r>
          </a:p>
          <a:p>
            <a:endParaRPr lang="en-US" baseline="0" dirty="0" smtClean="0"/>
          </a:p>
          <a:p>
            <a:r>
              <a:rPr lang="en-US" dirty="0" smtClean="0"/>
              <a:t>Photo credits: Windows</a:t>
            </a:r>
            <a:r>
              <a:rPr lang="en-US" baseline="0" dirty="0" smtClean="0"/>
              <a:t> sample pictures, Joni Teeter, USEPA Region 8</a:t>
            </a:r>
          </a:p>
          <a:p>
            <a:pPr>
              <a:buFont typeface="Arial" pitchFamily="34" charset="0"/>
              <a:buChar char="•"/>
            </a:pPr>
            <a:r>
              <a:rPr lang="en-US" baseline="0" dirty="0" smtClean="0"/>
              <a:t>Exotic pets, global trade, travel; diseases transmitted over a wider area with greater speed</a:t>
            </a:r>
            <a:endParaRPr lang="en-US" dirty="0"/>
          </a:p>
        </p:txBody>
      </p:sp>
      <p:sp>
        <p:nvSpPr>
          <p:cNvPr id="4" name="Slide Number Placeholder 3"/>
          <p:cNvSpPr>
            <a:spLocks noGrp="1"/>
          </p:cNvSpPr>
          <p:nvPr>
            <p:ph type="sldNum" sz="quarter" idx="10"/>
          </p:nvPr>
        </p:nvSpPr>
        <p:spPr/>
        <p:txBody>
          <a:bodyPr/>
          <a:lstStyle/>
          <a:p>
            <a:fld id="{B023F03C-5BFF-4402-A0F9-F72BA7B40457}" type="slidenum">
              <a:rPr lang="en-US" smtClean="0"/>
              <a:pPr/>
              <a:t>4</a:t>
            </a:fld>
            <a:endParaRPr lang="en-US" dirty="0"/>
          </a:p>
        </p:txBody>
      </p:sp>
    </p:spTree>
    <p:extLst>
      <p:ext uri="{BB962C8B-B14F-4D97-AF65-F5344CB8AC3E}">
        <p14:creationId xmlns:p14="http://schemas.microsoft.com/office/powerpoint/2010/main" val="33601862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Air Quality-C</a:t>
            </a:r>
            <a:r>
              <a:rPr lang="en-US" baseline="0" dirty="0" smtClean="0"/>
              <a:t>ar and industry emission standards established by the govt. must be monitored.  We have to be made aware of indoor pollutants which affect our health.  Old buildings go through renovations to remove asbestos, and defective ventilation systems.   </a:t>
            </a:r>
          </a:p>
          <a:p>
            <a:r>
              <a:rPr lang="en-US" baseline="0" dirty="0" smtClean="0"/>
              <a:t>Water quality- the water we drink, and the water we play in, are tested to keep us safe, and agencies warn us of risks, should any arise.  </a:t>
            </a:r>
          </a:p>
          <a:p>
            <a:r>
              <a:rPr lang="en-US" baseline="0" dirty="0" smtClean="0"/>
              <a:t>Solid waste-After our trash is picked up at our house, it is important that wastes not leak into water sources.  The city, and state agencies help keep us safe.    </a:t>
            </a:r>
          </a:p>
          <a:p>
            <a:r>
              <a:rPr lang="en-US" baseline="0" dirty="0" smtClean="0"/>
              <a:t>Food safety- Our Govt. inspects foods, and establishes food safety standards.  One Health Kansas educates the public about health risks.   </a:t>
            </a:r>
            <a:endParaRPr lang="en-US" dirty="0"/>
          </a:p>
        </p:txBody>
      </p:sp>
      <p:sp>
        <p:nvSpPr>
          <p:cNvPr id="4" name="Slide Number Placeholder 3"/>
          <p:cNvSpPr>
            <a:spLocks noGrp="1"/>
          </p:cNvSpPr>
          <p:nvPr>
            <p:ph type="sldNum" sz="quarter" idx="10"/>
          </p:nvPr>
        </p:nvSpPr>
        <p:spPr/>
        <p:txBody>
          <a:bodyPr/>
          <a:lstStyle/>
          <a:p>
            <a:fld id="{B023F03C-5BFF-4402-A0F9-F72BA7B40457}" type="slidenum">
              <a:rPr lang="en-US" smtClean="0"/>
              <a:pPr/>
              <a:t>5</a:t>
            </a:fld>
            <a:endParaRPr lang="en-US"/>
          </a:p>
        </p:txBody>
      </p:sp>
    </p:spTree>
    <p:extLst>
      <p:ext uri="{BB962C8B-B14F-4D97-AF65-F5344CB8AC3E}">
        <p14:creationId xmlns:p14="http://schemas.microsoft.com/office/powerpoint/2010/main" val="24944026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A79758-7911-42AC-82DB-CF9D8670B322}" type="slidenum">
              <a:rPr lang="en-US" smtClean="0"/>
              <a:t>6</a:t>
            </a:fld>
            <a:endParaRPr lang="en-US"/>
          </a:p>
        </p:txBody>
      </p:sp>
    </p:spTree>
    <p:extLst>
      <p:ext uri="{BB962C8B-B14F-4D97-AF65-F5344CB8AC3E}">
        <p14:creationId xmlns:p14="http://schemas.microsoft.com/office/powerpoint/2010/main" val="26963724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Pets</a:t>
            </a:r>
            <a:r>
              <a:rPr lang="en-US" baseline="0" dirty="0" smtClean="0"/>
              <a:t> make our lives richer, better.</a:t>
            </a:r>
          </a:p>
          <a:p>
            <a:r>
              <a:rPr lang="en-US" baseline="0" dirty="0" smtClean="0"/>
              <a:t>When we are separated from our pets by natural disaster(like flood, tornado, hurricane) KSSART helps us locate and reunite us with our pets.  </a:t>
            </a:r>
            <a:endParaRPr lang="en-US" dirty="0"/>
          </a:p>
        </p:txBody>
      </p:sp>
      <p:sp>
        <p:nvSpPr>
          <p:cNvPr id="4" name="Slide Number Placeholder 3"/>
          <p:cNvSpPr>
            <a:spLocks noGrp="1"/>
          </p:cNvSpPr>
          <p:nvPr>
            <p:ph type="sldNum" sz="quarter" idx="10"/>
          </p:nvPr>
        </p:nvSpPr>
        <p:spPr/>
        <p:txBody>
          <a:bodyPr/>
          <a:lstStyle/>
          <a:p>
            <a:fld id="{F5A79758-7911-42AC-82DB-CF9D8670B322}" type="slidenum">
              <a:rPr lang="en-US" smtClean="0"/>
              <a:t>7</a:t>
            </a:fld>
            <a:endParaRPr lang="en-US"/>
          </a:p>
        </p:txBody>
      </p:sp>
    </p:spTree>
    <p:extLst>
      <p:ext uri="{BB962C8B-B14F-4D97-AF65-F5344CB8AC3E}">
        <p14:creationId xmlns:p14="http://schemas.microsoft.com/office/powerpoint/2010/main" val="12234960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look at that big word “Zoonotic”  Look at just the first three letters.  Where have you seen them before, and what do they mean?  A zoo has animals.  ZOONOTIC DISEASE means animals transmit the disease.  Have you ever wondered why flies landing on your sandwich at the picnic is not a good idea?   Flies could land on all kinds of dirty places, pick up those germs, and then put germs on your sandwich.   A mosquito can give you an itchy bite, but what if it bit someone who was sick and then later bit you.  You could then get sick.   Some diseases make us sick quickly, like having to go to the bathroom every 15 minutes.  You could have an upset stomach within hours of eating food that has germs.   Other diseases can make us run a fever, or cause nerve or brain damage.  Some diseases, like Rabies, cause death.  One Health tries to help us understand how to be outdoors without having animals give us disease.  How do we do that?</a:t>
            </a:r>
          </a:p>
          <a:p>
            <a:endParaRPr lang="en-US" dirty="0" smtClean="0"/>
          </a:p>
          <a:p>
            <a:r>
              <a:rPr lang="en-US" dirty="0" smtClean="0"/>
              <a:t>1. Never try to pick up or pet a wild animal.   </a:t>
            </a:r>
          </a:p>
          <a:p>
            <a:r>
              <a:rPr lang="en-US" dirty="0" smtClean="0"/>
              <a:t>2. Apply bug spray when you are outdoors.  </a:t>
            </a:r>
          </a:p>
          <a:p>
            <a:r>
              <a:rPr lang="en-US" dirty="0" smtClean="0"/>
              <a:t>3. Bring your own water bottle to a picnic or hike, and don’t drink from lakes or rivers, no matter how clear and clean the water looks.</a:t>
            </a:r>
          </a:p>
          <a:p>
            <a:endParaRPr lang="en-US" dirty="0" smtClean="0"/>
          </a:p>
          <a:p>
            <a:r>
              <a:rPr lang="en-US" dirty="0" smtClean="0"/>
              <a:t>Some diseases give us symptoms</a:t>
            </a:r>
            <a:r>
              <a:rPr lang="en-US" baseline="0" dirty="0" smtClean="0"/>
              <a:t> quickly, like having to go to the bathroom every 15 minutes.  You could have an upset stomach within an hour of eating contaminated food.    Other diseases can make us run a fever, or cause nerve or brain damage.  One Health tries to help us understand how to be outdoors without having animals give us disease.  </a:t>
            </a:r>
          </a:p>
        </p:txBody>
      </p:sp>
      <p:sp>
        <p:nvSpPr>
          <p:cNvPr id="4" name="Slide Number Placeholder 3"/>
          <p:cNvSpPr>
            <a:spLocks noGrp="1"/>
          </p:cNvSpPr>
          <p:nvPr>
            <p:ph type="sldNum" sz="quarter" idx="10"/>
          </p:nvPr>
        </p:nvSpPr>
        <p:spPr/>
        <p:txBody>
          <a:bodyPr/>
          <a:lstStyle/>
          <a:p>
            <a:fld id="{F5A79758-7911-42AC-82DB-CF9D8670B322}" type="slidenum">
              <a:rPr lang="en-US" smtClean="0"/>
              <a:t>8</a:t>
            </a:fld>
            <a:endParaRPr lang="en-US"/>
          </a:p>
        </p:txBody>
      </p:sp>
    </p:spTree>
    <p:extLst>
      <p:ext uri="{BB962C8B-B14F-4D97-AF65-F5344CB8AC3E}">
        <p14:creationId xmlns:p14="http://schemas.microsoft.com/office/powerpoint/2010/main" val="19796611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Most hand sanitizers are good when you cannot wash hands with soap and water,</a:t>
            </a:r>
            <a:r>
              <a:rPr lang="en-US" baseline="0" dirty="0"/>
              <a:t> but it will not prevent the spread of </a:t>
            </a:r>
            <a:r>
              <a:rPr lang="en-US" baseline="0" dirty="0" err="1"/>
              <a:t>Norovirus</a:t>
            </a:r>
            <a:r>
              <a:rPr lang="en-US" baseline="0" dirty="0"/>
              <a:t>, a type of flu.</a:t>
            </a:r>
            <a:endParaRPr lang="en-US" dirty="0"/>
          </a:p>
        </p:txBody>
      </p:sp>
      <p:sp>
        <p:nvSpPr>
          <p:cNvPr id="4" name="Slide Number Placeholder 3"/>
          <p:cNvSpPr>
            <a:spLocks noGrp="1"/>
          </p:cNvSpPr>
          <p:nvPr>
            <p:ph type="sldNum" sz="quarter" idx="10"/>
          </p:nvPr>
        </p:nvSpPr>
        <p:spPr/>
        <p:txBody>
          <a:bodyPr/>
          <a:lstStyle/>
          <a:p>
            <a:fld id="{B023F03C-5BFF-4402-A0F9-F72BA7B40457}" type="slidenum">
              <a:rPr lang="en-US" smtClean="0"/>
              <a:pPr/>
              <a:t>9</a:t>
            </a:fld>
            <a:endParaRPr lang="en-US"/>
          </a:p>
        </p:txBody>
      </p:sp>
    </p:spTree>
    <p:extLst>
      <p:ext uri="{BB962C8B-B14F-4D97-AF65-F5344CB8AC3E}">
        <p14:creationId xmlns:p14="http://schemas.microsoft.com/office/powerpoint/2010/main" val="41429796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When I take my horse to horse shows, I am required to have a Health certificate and up-to-date vaccinations</a:t>
            </a:r>
            <a:r>
              <a:rPr lang="en-US" sz="1200" baseline="0" dirty="0" smtClean="0"/>
              <a:t> through which any state I travel.</a:t>
            </a:r>
            <a:endParaRPr lang="en-US" sz="1200" dirty="0" smtClean="0"/>
          </a:p>
          <a:p>
            <a:endParaRPr lang="en-US" dirty="0"/>
          </a:p>
        </p:txBody>
      </p:sp>
      <p:sp>
        <p:nvSpPr>
          <p:cNvPr id="4" name="Slide Number Placeholder 3"/>
          <p:cNvSpPr>
            <a:spLocks noGrp="1"/>
          </p:cNvSpPr>
          <p:nvPr>
            <p:ph type="sldNum" sz="quarter" idx="10"/>
          </p:nvPr>
        </p:nvSpPr>
        <p:spPr/>
        <p:txBody>
          <a:bodyPr/>
          <a:lstStyle/>
          <a:p>
            <a:fld id="{E0F41A32-4674-C348-BF5B-C2C40D7B07E4}" type="slidenum">
              <a:rPr lang="en-US" smtClean="0"/>
              <a:t>10</a:t>
            </a:fld>
            <a:endParaRPr lang="en-US"/>
          </a:p>
        </p:txBody>
      </p:sp>
    </p:spTree>
    <p:extLst>
      <p:ext uri="{BB962C8B-B14F-4D97-AF65-F5344CB8AC3E}">
        <p14:creationId xmlns:p14="http://schemas.microsoft.com/office/powerpoint/2010/main" val="26887857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AAD2E40-73C6-4A47-B2F4-4DA980B3B4B3}" type="datetimeFigureOut">
              <a:rPr lang="en-US" smtClean="0"/>
              <a:t>5/18/2018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CDCAF9-B98A-483F-B4DB-66054535BED6}" type="slidenum">
              <a:rPr lang="en-US" smtClean="0"/>
              <a:t>‹#›</a:t>
            </a:fld>
            <a:endParaRPr lang="en-US"/>
          </a:p>
        </p:txBody>
      </p:sp>
    </p:spTree>
    <p:extLst>
      <p:ext uri="{BB962C8B-B14F-4D97-AF65-F5344CB8AC3E}">
        <p14:creationId xmlns:p14="http://schemas.microsoft.com/office/powerpoint/2010/main" val="22021605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fld id="{5EA3E234-5807-47EB-868A-1834BEC1FC43}" type="datetimeFigureOut">
              <a:rPr lang="en-US" smtClean="0"/>
              <a:t>5/18/2018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AC2CC0-50A2-4748-88A2-C94F905B03E5}" type="slidenum">
              <a:rPr lang="en-US" smtClean="0"/>
              <a:t>‹#›</a:t>
            </a:fld>
            <a:endParaRPr lang="en-US"/>
          </a:p>
        </p:txBody>
      </p:sp>
      <p:sp>
        <p:nvSpPr>
          <p:cNvPr id="9" name="Content Placeholder 8"/>
          <p:cNvSpPr>
            <a:spLocks noGrp="1"/>
          </p:cNvSpPr>
          <p:nvPr>
            <p:ph sz="quarter" idx="13"/>
          </p:nvPr>
        </p:nvSpPr>
        <p:spPr>
          <a:xfrm>
            <a:off x="1042416" y="1735074"/>
            <a:ext cx="3419856" cy="261975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Content Placeholder 10"/>
          <p:cNvSpPr>
            <a:spLocks noGrp="1"/>
          </p:cNvSpPr>
          <p:nvPr>
            <p:ph sz="quarter" idx="14"/>
          </p:nvPr>
        </p:nvSpPr>
        <p:spPr>
          <a:xfrm>
            <a:off x="4645152" y="1735073"/>
            <a:ext cx="3419856" cy="261975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494221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EA3E234-5807-47EB-868A-1834BEC1FC43}" type="datetimeFigureOut">
              <a:rPr lang="en-US" smtClean="0"/>
              <a:t>5/18/2018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AC2CC0-50A2-4748-88A2-C94F905B03E5}" type="slidenum">
              <a:rPr lang="en-US" smtClean="0"/>
              <a:t>‹#›</a:t>
            </a:fld>
            <a:endParaRPr lang="en-US"/>
          </a:p>
        </p:txBody>
      </p:sp>
    </p:spTree>
    <p:extLst>
      <p:ext uri="{BB962C8B-B14F-4D97-AF65-F5344CB8AC3E}">
        <p14:creationId xmlns:p14="http://schemas.microsoft.com/office/powerpoint/2010/main" val="2815445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48220990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gif"/><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theme" Target="../theme/theme2.xml"/><Relationship Id="rId1" Type="http://schemas.openxmlformats.org/officeDocument/2006/relationships/slideLayout" Target="../slideLayouts/slideLayout4.xml"/><Relationship Id="rId5" Type="http://schemas.openxmlformats.org/officeDocument/2006/relationships/image" Target="../media/image2.gif"/><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5">
            <a:extLst>
              <a:ext uri="{28A0092B-C50C-407E-A947-70E740481C1C}">
                <a14:useLocalDpi xmlns:a14="http://schemas.microsoft.com/office/drawing/2010/main" val="0"/>
              </a:ext>
            </a:extLst>
          </a:blip>
          <a:srcRect l="8692" t="36444" r="9157" b="40800"/>
          <a:stretch/>
        </p:blipFill>
        <p:spPr>
          <a:xfrm>
            <a:off x="6427178" y="4727864"/>
            <a:ext cx="1941800" cy="415636"/>
          </a:xfrm>
          <a:prstGeom prst="rect">
            <a:avLst/>
          </a:prstGeom>
        </p:spPr>
      </p:pic>
      <p:pic>
        <p:nvPicPr>
          <p:cNvPr id="3" name="Picture 2">
            <a:extLst>
              <a:ext uri="{FF2B5EF4-FFF2-40B4-BE49-F238E27FC236}">
                <a16:creationId xmlns:a16="http://schemas.microsoft.com/office/drawing/2014/main" id="{83047865-1C48-CF4C-A682-EA21D60C2640}"/>
              </a:ext>
            </a:extLst>
          </p:cNvPr>
          <p:cNvPicPr>
            <a:picLocks noChangeAspect="1"/>
          </p:cNvPicPr>
          <p:nvPr userDrawn="1"/>
        </p:nvPicPr>
        <p:blipFill>
          <a:blip r:embed="rId6"/>
          <a:stretch>
            <a:fillRect/>
          </a:stretch>
        </p:blipFill>
        <p:spPr>
          <a:xfrm>
            <a:off x="4316364" y="4712862"/>
            <a:ext cx="1943913" cy="428658"/>
          </a:xfrm>
          <a:prstGeom prst="rect">
            <a:avLst/>
          </a:prstGeom>
        </p:spPr>
      </p:pic>
      <p:sp>
        <p:nvSpPr>
          <p:cNvPr id="4" name="Rectangle 3">
            <a:extLst>
              <a:ext uri="{FF2B5EF4-FFF2-40B4-BE49-F238E27FC236}">
                <a16:creationId xmlns:a16="http://schemas.microsoft.com/office/drawing/2014/main" id="{BE36D137-F412-574A-9694-8328BE62FF93}"/>
              </a:ext>
            </a:extLst>
          </p:cNvPr>
          <p:cNvSpPr/>
          <p:nvPr userDrawn="1"/>
        </p:nvSpPr>
        <p:spPr>
          <a:xfrm flipV="1">
            <a:off x="0" y="4949371"/>
            <a:ext cx="4187371" cy="45719"/>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1" name="Rectangle 10">
            <a:extLst>
              <a:ext uri="{FF2B5EF4-FFF2-40B4-BE49-F238E27FC236}">
                <a16:creationId xmlns:a16="http://schemas.microsoft.com/office/drawing/2014/main" id="{0903BD53-E838-8643-AAF6-DD61CFC9ECD4}"/>
              </a:ext>
            </a:extLst>
          </p:cNvPr>
          <p:cNvSpPr/>
          <p:nvPr userDrawn="1"/>
        </p:nvSpPr>
        <p:spPr>
          <a:xfrm flipV="1">
            <a:off x="8513064" y="4949370"/>
            <a:ext cx="636665" cy="45719"/>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n>
                  <a:noFill/>
                </a:ln>
              </a:rPr>
              <a:t> </a:t>
            </a:r>
          </a:p>
        </p:txBody>
      </p:sp>
    </p:spTree>
    <p:extLst>
      <p:ext uri="{BB962C8B-B14F-4D97-AF65-F5344CB8AC3E}">
        <p14:creationId xmlns:p14="http://schemas.microsoft.com/office/powerpoint/2010/main" val="2101773501"/>
      </p:ext>
    </p:extLst>
  </p:cSld>
  <p:clrMap bg1="lt1" tx1="dk1" bg2="lt2" tx2="dk2" accent1="accent1" accent2="accent2" accent3="accent3" accent4="accent4" accent5="accent5" accent6="accent6" hlink="hlink" folHlink="folHlink"/>
  <p:sldLayoutIdLst>
    <p:sldLayoutId id="2147493587" r:id="rId1"/>
    <p:sldLayoutId id="2147493588" r:id="rId2"/>
    <p:sldLayoutId id="2147493589" r:id="rId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EFCEA7-FE92-CD40-B2B9-EB00DC18F947}"/>
              </a:ext>
            </a:extLst>
          </p:cNvPr>
          <p:cNvPicPr>
            <a:picLocks noChangeAspect="1"/>
          </p:cNvPicPr>
          <p:nvPr userDrawn="1"/>
        </p:nvPicPr>
        <p:blipFill rotWithShape="1">
          <a:blip r:embed="rId3"/>
          <a:srcRect t="15855" b="10857"/>
          <a:stretch/>
        </p:blipFill>
        <p:spPr>
          <a:xfrm>
            <a:off x="0" y="0"/>
            <a:ext cx="9168938" cy="4479851"/>
          </a:xfrm>
          <a:prstGeom prst="rect">
            <a:avLst/>
          </a:prstGeom>
        </p:spPr>
      </p:pic>
      <p:grpSp>
        <p:nvGrpSpPr>
          <p:cNvPr id="5" name="Group 4">
            <a:extLst>
              <a:ext uri="{FF2B5EF4-FFF2-40B4-BE49-F238E27FC236}">
                <a16:creationId xmlns:a16="http://schemas.microsoft.com/office/drawing/2014/main" id="{51721B8C-B3C4-3745-8665-EC4E191348BB}"/>
              </a:ext>
            </a:extLst>
          </p:cNvPr>
          <p:cNvGrpSpPr/>
          <p:nvPr userDrawn="1"/>
        </p:nvGrpSpPr>
        <p:grpSpPr>
          <a:xfrm>
            <a:off x="2343675" y="4613625"/>
            <a:ext cx="4456651" cy="430638"/>
            <a:chOff x="4316364" y="4712862"/>
            <a:chExt cx="4456651" cy="430638"/>
          </a:xfrm>
        </p:grpSpPr>
        <p:pic>
          <p:nvPicPr>
            <p:cNvPr id="7" name="Picture 6">
              <a:extLst>
                <a:ext uri="{FF2B5EF4-FFF2-40B4-BE49-F238E27FC236}">
                  <a16:creationId xmlns:a16="http://schemas.microsoft.com/office/drawing/2014/main" id="{467E41F5-13AE-3D4C-B202-AC22A0AA5FAE}"/>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8692" t="36444" r="9157" b="40800"/>
            <a:stretch/>
          </p:blipFill>
          <p:spPr>
            <a:xfrm>
              <a:off x="6831215" y="4727864"/>
              <a:ext cx="1941800" cy="415636"/>
            </a:xfrm>
            <a:prstGeom prst="rect">
              <a:avLst/>
            </a:prstGeom>
          </p:spPr>
        </p:pic>
        <p:pic>
          <p:nvPicPr>
            <p:cNvPr id="11" name="Picture 10">
              <a:extLst>
                <a:ext uri="{FF2B5EF4-FFF2-40B4-BE49-F238E27FC236}">
                  <a16:creationId xmlns:a16="http://schemas.microsoft.com/office/drawing/2014/main" id="{3E011088-8FC4-2049-9EB3-8055059A087D}"/>
                </a:ext>
              </a:extLst>
            </p:cNvPr>
            <p:cNvPicPr>
              <a:picLocks noChangeAspect="1"/>
            </p:cNvPicPr>
            <p:nvPr userDrawn="1"/>
          </p:nvPicPr>
          <p:blipFill>
            <a:blip r:embed="rId5"/>
            <a:stretch>
              <a:fillRect/>
            </a:stretch>
          </p:blipFill>
          <p:spPr>
            <a:xfrm>
              <a:off x="4316364" y="4712862"/>
              <a:ext cx="1943913" cy="428658"/>
            </a:xfrm>
            <a:prstGeom prst="rect">
              <a:avLst/>
            </a:prstGeom>
          </p:spPr>
        </p:pic>
      </p:grpSp>
      <p:sp>
        <p:nvSpPr>
          <p:cNvPr id="4" name="Rectangle 3">
            <a:extLst>
              <a:ext uri="{FF2B5EF4-FFF2-40B4-BE49-F238E27FC236}">
                <a16:creationId xmlns:a16="http://schemas.microsoft.com/office/drawing/2014/main" id="{CC7283BB-FDC2-F54B-8D58-90CC0F8D2A85}"/>
              </a:ext>
            </a:extLst>
          </p:cNvPr>
          <p:cNvSpPr/>
          <p:nvPr userDrawn="1"/>
        </p:nvSpPr>
        <p:spPr>
          <a:xfrm>
            <a:off x="0" y="4479851"/>
            <a:ext cx="9168938" cy="63796"/>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51034785"/>
      </p:ext>
    </p:extLst>
  </p:cSld>
  <p:clrMap bg1="lt1" tx1="dk1" bg2="lt2" tx2="dk2" accent1="accent1" accent2="accent2" accent3="accent3" accent4="accent4" accent5="accent5" accent6="accent6" hlink="hlink" folHlink="folHlink"/>
  <p:sldLayoutIdLst>
    <p:sldLayoutId id="2147493586"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6.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hyperlink" Target="mailto:msnowak@ksu.edu"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6.jpg"/><Relationship Id="rId5" Type="http://schemas.openxmlformats.org/officeDocument/2006/relationships/image" Target="../media/image15.jpg"/><Relationship Id="rId4" Type="http://schemas.openxmlformats.org/officeDocument/2006/relationships/image" Target="../media/image14.jpg"/></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www.kssart.org/"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918DB13-22AD-6849-92D2-3E6180FC1E9D}"/>
              </a:ext>
            </a:extLst>
          </p:cNvPr>
          <p:cNvSpPr txBox="1"/>
          <p:nvPr/>
        </p:nvSpPr>
        <p:spPr>
          <a:xfrm>
            <a:off x="347132" y="990600"/>
            <a:ext cx="4191001" cy="1077218"/>
          </a:xfrm>
          <a:prstGeom prst="rect">
            <a:avLst/>
          </a:prstGeom>
          <a:noFill/>
        </p:spPr>
        <p:txBody>
          <a:bodyPr wrap="square" rtlCol="0">
            <a:spAutoFit/>
          </a:bodyPr>
          <a:lstStyle/>
          <a:p>
            <a:r>
              <a:rPr lang="en-US" sz="3200" b="1" dirty="0">
                <a:solidFill>
                  <a:schemeClr val="bg1"/>
                </a:solidFill>
                <a:latin typeface="Arial" panose="020B0604020202020204" pitchFamily="34" charset="0"/>
                <a:cs typeface="Arial" panose="020B0604020202020204" pitchFamily="34" charset="0"/>
              </a:rPr>
              <a:t>What is </a:t>
            </a:r>
          </a:p>
          <a:p>
            <a:r>
              <a:rPr lang="en-US" sz="3200" b="1" dirty="0">
                <a:solidFill>
                  <a:schemeClr val="bg1"/>
                </a:solidFill>
                <a:latin typeface="Arial" panose="020B0604020202020204" pitchFamily="34" charset="0"/>
                <a:cs typeface="Arial" panose="020B0604020202020204" pitchFamily="34" charset="0"/>
              </a:rPr>
              <a:t>One Health?</a:t>
            </a:r>
          </a:p>
        </p:txBody>
      </p:sp>
    </p:spTree>
    <p:extLst>
      <p:ext uri="{BB962C8B-B14F-4D97-AF65-F5344CB8AC3E}">
        <p14:creationId xmlns:p14="http://schemas.microsoft.com/office/powerpoint/2010/main" val="15857813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5498" y="199248"/>
            <a:ext cx="7500322" cy="1027572"/>
          </a:xfrm>
        </p:spPr>
        <p:txBody>
          <a:bodyPr>
            <a:normAutofit fontScale="90000"/>
          </a:bodyPr>
          <a:lstStyle/>
          <a:p>
            <a:pPr algn="ctr"/>
            <a:r>
              <a:rPr lang="en-US" dirty="0" smtClean="0"/>
              <a:t>Zoonotic Disease Prevention:</a:t>
            </a:r>
            <a:br>
              <a:rPr lang="en-US" dirty="0" smtClean="0"/>
            </a:br>
            <a:r>
              <a:rPr lang="en-US" dirty="0" smtClean="0"/>
              <a:t>Vector Control</a:t>
            </a:r>
            <a:endParaRPr lang="en-US" dirty="0"/>
          </a:p>
        </p:txBody>
      </p:sp>
      <p:sp>
        <p:nvSpPr>
          <p:cNvPr id="3" name="Content Placeholder 2"/>
          <p:cNvSpPr>
            <a:spLocks noGrp="1"/>
          </p:cNvSpPr>
          <p:nvPr>
            <p:ph sz="half" idx="4294967295"/>
          </p:nvPr>
        </p:nvSpPr>
        <p:spPr>
          <a:xfrm>
            <a:off x="1543050" y="1428750"/>
            <a:ext cx="2743200" cy="3600450"/>
          </a:xfrm>
          <a:prstGeom prst="rect">
            <a:avLst/>
          </a:prstGeom>
        </p:spPr>
        <p:txBody>
          <a:bodyPr>
            <a:normAutofit fontScale="92500" lnSpcReduction="20000"/>
          </a:bodyPr>
          <a:lstStyle/>
          <a:p>
            <a:pPr>
              <a:buNone/>
            </a:pPr>
            <a:r>
              <a:rPr lang="en-US" sz="1575" b="1" dirty="0" err="1"/>
              <a:t>Vectorborne</a:t>
            </a:r>
            <a:r>
              <a:rPr lang="en-US" sz="1575" b="1" dirty="0"/>
              <a:t> illness</a:t>
            </a:r>
          </a:p>
          <a:p>
            <a:r>
              <a:rPr lang="en-US" sz="1575" dirty="0"/>
              <a:t>West Nile Virus (mosquito)</a:t>
            </a:r>
          </a:p>
          <a:p>
            <a:r>
              <a:rPr lang="en-US" sz="1575" dirty="0"/>
              <a:t>Rocky Mountain Spotted Fever (tick)</a:t>
            </a:r>
          </a:p>
          <a:p>
            <a:r>
              <a:rPr lang="en-US" sz="1575" dirty="0"/>
              <a:t>Lyme Disease (tick)</a:t>
            </a:r>
          </a:p>
          <a:p>
            <a:pPr>
              <a:buNone/>
            </a:pPr>
            <a:r>
              <a:rPr lang="en-US" sz="1575" b="1" dirty="0"/>
              <a:t>Control measures</a:t>
            </a:r>
          </a:p>
          <a:p>
            <a:pPr>
              <a:buSzPct val="150000"/>
              <a:buFont typeface="Wingdings" pitchFamily="2" charset="2"/>
              <a:buChar char="§"/>
            </a:pPr>
            <a:r>
              <a:rPr lang="en-US" sz="1575" dirty="0"/>
              <a:t>Interrupt insect life cycle</a:t>
            </a:r>
          </a:p>
          <a:p>
            <a:pPr>
              <a:buSzPct val="150000"/>
              <a:buFont typeface="Wingdings" pitchFamily="2" charset="2"/>
              <a:buChar char="§"/>
            </a:pPr>
            <a:r>
              <a:rPr lang="en-US" sz="1575" dirty="0"/>
              <a:t>ID insect habitats</a:t>
            </a:r>
          </a:p>
          <a:p>
            <a:pPr>
              <a:buSzPct val="150000"/>
              <a:buFont typeface="Wingdings" pitchFamily="2" charset="2"/>
              <a:buChar char="§"/>
            </a:pPr>
            <a:r>
              <a:rPr lang="en-US" sz="1575" dirty="0"/>
              <a:t>Remove standing water to prevent mosquito breeding grounds</a:t>
            </a:r>
          </a:p>
          <a:p>
            <a:pPr>
              <a:buSzPct val="150000"/>
              <a:buFont typeface="Wingdings" pitchFamily="2" charset="2"/>
              <a:buChar char="§"/>
            </a:pPr>
            <a:r>
              <a:rPr lang="en-US" sz="1575" dirty="0"/>
              <a:t>Apply insecticide to breeding areas (or self, when going outside).</a:t>
            </a:r>
          </a:p>
          <a:p>
            <a:endParaRPr lang="en-US" dirty="0"/>
          </a:p>
        </p:txBody>
      </p:sp>
      <p:pic>
        <p:nvPicPr>
          <p:cNvPr id="5" name="Content Placeholder 4" descr="iStock_000001049144Medium (2).jpg"/>
          <p:cNvPicPr>
            <a:picLocks noGrp="1" noChangeAspect="1"/>
          </p:cNvPicPr>
          <p:nvPr>
            <p:ph sz="half" idx="4294967295"/>
          </p:nvPr>
        </p:nvPicPr>
        <p:blipFill>
          <a:blip r:embed="rId3" cstate="print"/>
          <a:stretch>
            <a:fillRect/>
          </a:stretch>
        </p:blipFill>
        <p:spPr>
          <a:xfrm>
            <a:off x="4604385" y="3036570"/>
            <a:ext cx="1771650" cy="1328738"/>
          </a:xfrm>
          <a:prstGeom prst="rect">
            <a:avLst/>
          </a:prstGeom>
        </p:spPr>
      </p:pic>
      <p:pic>
        <p:nvPicPr>
          <p:cNvPr id="6" name="Content Placeholder 6" descr="Man spraying DEET over clothing"/>
          <p:cNvPicPr>
            <a:picLocks noGrp="1"/>
          </p:cNvPicPr>
          <p:nvPr>
            <p:ph sz="half" idx="4294967295"/>
          </p:nvPr>
        </p:nvPicPr>
        <p:blipFill>
          <a:blip r:embed="rId4"/>
          <a:srcRect/>
          <a:stretch>
            <a:fillRect/>
          </a:stretch>
        </p:blipFill>
        <p:spPr bwMode="auto">
          <a:xfrm>
            <a:off x="6579870" y="1346835"/>
            <a:ext cx="1771650" cy="1485900"/>
          </a:xfrm>
          <a:prstGeom prst="rect">
            <a:avLst/>
          </a:prstGeom>
          <a:noFill/>
          <a:ln w="9525">
            <a:noFill/>
            <a:miter lim="800000"/>
            <a:headEnd/>
            <a:tailEnd/>
          </a:ln>
        </p:spPr>
      </p:pic>
    </p:spTree>
    <p:extLst>
      <p:ext uri="{BB962C8B-B14F-4D97-AF65-F5344CB8AC3E}">
        <p14:creationId xmlns:p14="http://schemas.microsoft.com/office/powerpoint/2010/main" val="13698145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900" y="-228600"/>
            <a:ext cx="6172200" cy="2114550"/>
          </a:xfrm>
        </p:spPr>
        <p:txBody>
          <a:bodyPr>
            <a:normAutofit/>
          </a:bodyPr>
          <a:lstStyle/>
          <a:p>
            <a:r>
              <a:rPr lang="en-US" sz="2700" b="1" dirty="0">
                <a:solidFill>
                  <a:schemeClr val="accent3">
                    <a:lumMod val="50000"/>
                  </a:schemeClr>
                </a:solidFill>
              </a:rPr>
              <a:t/>
            </a:r>
            <a:br>
              <a:rPr lang="en-US" sz="2700" b="1" dirty="0">
                <a:solidFill>
                  <a:schemeClr val="accent3">
                    <a:lumMod val="50000"/>
                  </a:schemeClr>
                </a:solidFill>
              </a:rPr>
            </a:br>
            <a:r>
              <a:rPr lang="en-US" sz="2025" b="1" dirty="0" smtClean="0">
                <a:solidFill>
                  <a:schemeClr val="accent3">
                    <a:lumMod val="50000"/>
                  </a:schemeClr>
                </a:solidFill>
              </a:rPr>
              <a:t>Cities</a:t>
            </a:r>
            <a:r>
              <a:rPr lang="en-US" sz="2025" b="1" dirty="0">
                <a:solidFill>
                  <a:schemeClr val="accent3">
                    <a:lumMod val="50000"/>
                  </a:schemeClr>
                </a:solidFill>
              </a:rPr>
              <a:t>, states, and the nation work together for</a:t>
            </a:r>
            <a:br>
              <a:rPr lang="en-US" sz="2025" b="1" dirty="0">
                <a:solidFill>
                  <a:schemeClr val="accent3">
                    <a:lumMod val="50000"/>
                  </a:schemeClr>
                </a:solidFill>
              </a:rPr>
            </a:br>
            <a:r>
              <a:rPr lang="en-US" sz="2025" b="1" dirty="0">
                <a:solidFill>
                  <a:schemeClr val="accent3">
                    <a:lumMod val="50000"/>
                  </a:schemeClr>
                </a:solidFill>
              </a:rPr>
              <a:t> Better Public Health and Urban Planning</a:t>
            </a:r>
            <a:br>
              <a:rPr lang="en-US" sz="2025" b="1" dirty="0">
                <a:solidFill>
                  <a:schemeClr val="accent3">
                    <a:lumMod val="50000"/>
                  </a:schemeClr>
                </a:solidFill>
              </a:rPr>
            </a:br>
            <a:endParaRPr lang="en-US" sz="2025" b="1" dirty="0">
              <a:solidFill>
                <a:schemeClr val="accent3">
                  <a:lumMod val="50000"/>
                </a:schemeClr>
              </a:solidFill>
            </a:endParaRPr>
          </a:p>
        </p:txBody>
      </p:sp>
      <p:pic>
        <p:nvPicPr>
          <p:cNvPr id="5" name="Content Placeholder 5" descr="iStock_000009329788Large.jpg"/>
          <p:cNvPicPr>
            <a:picLocks noGrp="1" noChangeAspect="1"/>
          </p:cNvPicPr>
          <p:nvPr>
            <p:ph sz="quarter" idx="13"/>
          </p:nvPr>
        </p:nvPicPr>
        <p:blipFill>
          <a:blip r:embed="rId3" cstate="print"/>
          <a:stretch>
            <a:fillRect/>
          </a:stretch>
        </p:blipFill>
        <p:spPr>
          <a:xfrm>
            <a:off x="1925242" y="2190154"/>
            <a:ext cx="2564606" cy="1709738"/>
          </a:xfrm>
        </p:spPr>
      </p:pic>
      <p:sp>
        <p:nvSpPr>
          <p:cNvPr id="4" name="Content Placeholder 3"/>
          <p:cNvSpPr>
            <a:spLocks noGrp="1"/>
          </p:cNvSpPr>
          <p:nvPr>
            <p:ph sz="quarter" idx="14"/>
          </p:nvPr>
        </p:nvSpPr>
        <p:spPr>
          <a:xfrm>
            <a:off x="4686300" y="1051560"/>
            <a:ext cx="3649980" cy="3459480"/>
          </a:xfrm>
        </p:spPr>
        <p:txBody>
          <a:bodyPr>
            <a:normAutofit/>
          </a:bodyPr>
          <a:lstStyle/>
          <a:p>
            <a:pPr>
              <a:buNone/>
            </a:pPr>
            <a:endParaRPr lang="en-US" dirty="0" smtClean="0">
              <a:solidFill>
                <a:schemeClr val="accent3">
                  <a:lumMod val="50000"/>
                </a:schemeClr>
              </a:solidFill>
            </a:endParaRPr>
          </a:p>
          <a:p>
            <a:r>
              <a:rPr lang="en-US" dirty="0" smtClean="0">
                <a:solidFill>
                  <a:schemeClr val="accent3">
                    <a:lumMod val="50000"/>
                  </a:schemeClr>
                </a:solidFill>
              </a:rPr>
              <a:t>Walkable Communities</a:t>
            </a:r>
          </a:p>
          <a:p>
            <a:r>
              <a:rPr lang="en-US" dirty="0" smtClean="0">
                <a:solidFill>
                  <a:schemeClr val="accent3">
                    <a:lumMod val="50000"/>
                  </a:schemeClr>
                </a:solidFill>
              </a:rPr>
              <a:t>Built </a:t>
            </a:r>
            <a:r>
              <a:rPr lang="en-US" dirty="0">
                <a:solidFill>
                  <a:schemeClr val="accent3">
                    <a:lumMod val="50000"/>
                  </a:schemeClr>
                </a:solidFill>
              </a:rPr>
              <a:t>environment</a:t>
            </a:r>
          </a:p>
          <a:p>
            <a:r>
              <a:rPr lang="en-US" dirty="0">
                <a:solidFill>
                  <a:schemeClr val="accent3">
                    <a:lumMod val="50000"/>
                  </a:schemeClr>
                </a:solidFill>
              </a:rPr>
              <a:t>Community gardens </a:t>
            </a:r>
          </a:p>
          <a:p>
            <a:r>
              <a:rPr lang="en-US" dirty="0" smtClean="0">
                <a:solidFill>
                  <a:schemeClr val="accent3">
                    <a:lumMod val="50000"/>
                  </a:schemeClr>
                </a:solidFill>
              </a:rPr>
              <a:t>Physical activity</a:t>
            </a:r>
          </a:p>
          <a:p>
            <a:r>
              <a:rPr lang="en-US" dirty="0" smtClean="0">
                <a:solidFill>
                  <a:schemeClr val="accent3">
                    <a:lumMod val="50000"/>
                  </a:schemeClr>
                </a:solidFill>
              </a:rPr>
              <a:t>Nutrition</a:t>
            </a:r>
          </a:p>
          <a:p>
            <a:endParaRPr lang="en-US" dirty="0" smtClean="0">
              <a:solidFill>
                <a:schemeClr val="accent3">
                  <a:lumMod val="50000"/>
                </a:schemeClr>
              </a:solidFill>
            </a:endParaRPr>
          </a:p>
          <a:p>
            <a:pPr>
              <a:buNone/>
            </a:pPr>
            <a:endParaRPr lang="en-US" dirty="0" smtClean="0">
              <a:solidFill>
                <a:schemeClr val="accent3">
                  <a:lumMod val="50000"/>
                </a:schemeClr>
              </a:solidFill>
            </a:endParaRPr>
          </a:p>
          <a:p>
            <a:endParaRPr lang="en-US" dirty="0" smtClean="0">
              <a:solidFill>
                <a:schemeClr val="accent3">
                  <a:lumMod val="50000"/>
                </a:schemeClr>
              </a:solidFill>
            </a:endParaRPr>
          </a:p>
          <a:p>
            <a:pPr>
              <a:buNone/>
            </a:pPr>
            <a:endParaRPr lang="en-US" dirty="0">
              <a:solidFill>
                <a:schemeClr val="accent3">
                  <a:lumMod val="50000"/>
                </a:schemeClr>
              </a:solidFill>
            </a:endParaRPr>
          </a:p>
        </p:txBody>
      </p:sp>
      <p:pic>
        <p:nvPicPr>
          <p:cNvPr id="3" name="Picture 2"/>
          <p:cNvPicPr>
            <a:picLocks noChangeAspect="1"/>
          </p:cNvPicPr>
          <p:nvPr/>
        </p:nvPicPr>
        <p:blipFill>
          <a:blip r:embed="rId4"/>
          <a:stretch>
            <a:fillRect/>
          </a:stretch>
        </p:blipFill>
        <p:spPr>
          <a:xfrm>
            <a:off x="589678" y="1584960"/>
            <a:ext cx="3900170" cy="2600114"/>
          </a:xfrm>
          <a:prstGeom prst="rect">
            <a:avLst/>
          </a:prstGeom>
        </p:spPr>
      </p:pic>
    </p:spTree>
    <p:extLst>
      <p:ext uri="{BB962C8B-B14F-4D97-AF65-F5344CB8AC3E}">
        <p14:creationId xmlns:p14="http://schemas.microsoft.com/office/powerpoint/2010/main" val="228094351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                                                                                </a:t>
            </a:r>
            <a:r>
              <a:rPr lang="en-US" dirty="0" smtClean="0"/>
              <a:t>Video </a:t>
            </a:r>
            <a:r>
              <a:rPr lang="en-US" dirty="0" smtClean="0"/>
              <a:t>on Zoonosis and your pet</a:t>
            </a:r>
            <a:endParaRPr lang="en-US" dirty="0"/>
          </a:p>
        </p:txBody>
      </p:sp>
      <p:sp>
        <p:nvSpPr>
          <p:cNvPr id="3" name="Content Placeholder 2"/>
          <p:cNvSpPr>
            <a:spLocks noGrp="1"/>
          </p:cNvSpPr>
          <p:nvPr>
            <p:ph idx="1"/>
          </p:nvPr>
        </p:nvSpPr>
        <p:spPr/>
        <p:txBody>
          <a:bodyPr/>
          <a:lstStyle/>
          <a:p>
            <a:pPr marL="0" indent="0">
              <a:buNone/>
            </a:pPr>
            <a:endParaRPr lang="en-US" dirty="0" smtClean="0"/>
          </a:p>
          <a:p>
            <a:pPr marL="0" indent="0">
              <a:buNone/>
            </a:pPr>
            <a:endParaRPr lang="en-US" dirty="0"/>
          </a:p>
          <a:p>
            <a:pPr marL="0" indent="0">
              <a:buNone/>
            </a:pPr>
            <a:endParaRPr lang="en-US" dirty="0"/>
          </a:p>
        </p:txBody>
      </p:sp>
      <p:pic>
        <p:nvPicPr>
          <p:cNvPr id="6" name="Zoonosis.Gr6-12. Susan Nelson.DV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906733" y="617220"/>
            <a:ext cx="5172247" cy="3792981"/>
          </a:xfrm>
          <a:prstGeom prst="rect">
            <a:avLst/>
          </a:prstGeom>
        </p:spPr>
      </p:pic>
    </p:spTree>
    <p:extLst>
      <p:ext uri="{BB962C8B-B14F-4D97-AF65-F5344CB8AC3E}">
        <p14:creationId xmlns:p14="http://schemas.microsoft.com/office/powerpoint/2010/main" val="388236476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28900" y="205978"/>
            <a:ext cx="3771900" cy="994172"/>
          </a:xfrm>
        </p:spPr>
        <p:txBody>
          <a:bodyPr/>
          <a:lstStyle/>
          <a:p>
            <a:pPr algn="ctr"/>
            <a:r>
              <a:rPr lang="en-US" sz="4950" dirty="0"/>
              <a:t>One</a:t>
            </a:r>
            <a:r>
              <a:rPr lang="en-US" dirty="0"/>
              <a:t> </a:t>
            </a:r>
            <a:r>
              <a:rPr lang="en-US" sz="4950" dirty="0"/>
              <a:t>Health</a:t>
            </a:r>
          </a:p>
        </p:txBody>
      </p:sp>
      <p:pic>
        <p:nvPicPr>
          <p:cNvPr id="7" name="Content Placeholder 6" descr="iStock_000009051669Large.jpg"/>
          <p:cNvPicPr>
            <a:picLocks noGrp="1" noChangeAspect="1"/>
          </p:cNvPicPr>
          <p:nvPr>
            <p:ph sz="quarter" idx="4294967295"/>
          </p:nvPr>
        </p:nvPicPr>
        <p:blipFill>
          <a:blip r:embed="rId3" cstate="print"/>
          <a:stretch>
            <a:fillRect/>
          </a:stretch>
        </p:blipFill>
        <p:spPr>
          <a:xfrm>
            <a:off x="1885951" y="1257300"/>
            <a:ext cx="2564606" cy="1759869"/>
          </a:xfrm>
          <a:prstGeom prst="rect">
            <a:avLst/>
          </a:prstGeom>
        </p:spPr>
      </p:pic>
      <p:sp>
        <p:nvSpPr>
          <p:cNvPr id="4" name="Content Placeholder 3"/>
          <p:cNvSpPr>
            <a:spLocks noGrp="1"/>
          </p:cNvSpPr>
          <p:nvPr>
            <p:ph sz="quarter" idx="4294967295"/>
          </p:nvPr>
        </p:nvSpPr>
        <p:spPr>
          <a:xfrm>
            <a:off x="4572000" y="1257300"/>
            <a:ext cx="4305300" cy="3230880"/>
          </a:xfrm>
          <a:prstGeom prst="rect">
            <a:avLst/>
          </a:prstGeom>
        </p:spPr>
        <p:txBody>
          <a:bodyPr>
            <a:normAutofit/>
          </a:bodyPr>
          <a:lstStyle/>
          <a:p>
            <a:r>
              <a:rPr lang="en-US" sz="1500" dirty="0"/>
              <a:t>Connecting people, animals and their environment through research-informed education</a:t>
            </a:r>
          </a:p>
          <a:p>
            <a:r>
              <a:rPr lang="en-US" sz="1500" dirty="0"/>
              <a:t>Creating a pipeline of health professionals to meet the need</a:t>
            </a:r>
          </a:p>
          <a:p>
            <a:pPr lvl="1"/>
            <a:r>
              <a:rPr lang="en-US" sz="1200" dirty="0"/>
              <a:t>K-12 Education and Outreach</a:t>
            </a:r>
          </a:p>
          <a:p>
            <a:pPr lvl="1"/>
            <a:r>
              <a:rPr lang="en-US" sz="1200" dirty="0"/>
              <a:t>Pathways to Public Health</a:t>
            </a:r>
          </a:p>
          <a:p>
            <a:pPr lvl="1"/>
            <a:r>
              <a:rPr lang="en-US" sz="1200" dirty="0"/>
              <a:t>Workforce Development</a:t>
            </a:r>
          </a:p>
          <a:p>
            <a:pPr lvl="1"/>
            <a:r>
              <a:rPr lang="en-US" sz="1200" dirty="0"/>
              <a:t>Infection Prevention</a:t>
            </a:r>
          </a:p>
          <a:p>
            <a:pPr marL="274320" lvl="1" indent="0">
              <a:buNone/>
            </a:pPr>
            <a:endParaRPr lang="en-US" sz="1200" dirty="0"/>
          </a:p>
        </p:txBody>
      </p:sp>
      <p:sp>
        <p:nvSpPr>
          <p:cNvPr id="5" name="TextBox 4"/>
          <p:cNvSpPr txBox="1"/>
          <p:nvPr/>
        </p:nvSpPr>
        <p:spPr>
          <a:xfrm>
            <a:off x="822960" y="3619500"/>
            <a:ext cx="2800350" cy="1061829"/>
          </a:xfrm>
          <a:prstGeom prst="rect">
            <a:avLst/>
          </a:prstGeom>
          <a:noFill/>
        </p:spPr>
        <p:txBody>
          <a:bodyPr wrap="square" rtlCol="0">
            <a:spAutoFit/>
          </a:bodyPr>
          <a:lstStyle/>
          <a:p>
            <a:r>
              <a:rPr lang="en-US" sz="900" dirty="0"/>
              <a:t>Martha Nowak, M.Ed. </a:t>
            </a:r>
          </a:p>
          <a:p>
            <a:r>
              <a:rPr lang="en-US" sz="900" dirty="0"/>
              <a:t>K-12 Engagement Coordinator/K-State Olathe</a:t>
            </a:r>
          </a:p>
          <a:p>
            <a:r>
              <a:rPr lang="en-US" sz="900" dirty="0"/>
              <a:t>22201 W. Innovation Drive</a:t>
            </a:r>
          </a:p>
          <a:p>
            <a:r>
              <a:rPr lang="en-US" sz="900" dirty="0"/>
              <a:t>Olathe, KS  66061</a:t>
            </a:r>
          </a:p>
          <a:p>
            <a:r>
              <a:rPr lang="en-US" sz="900" dirty="0"/>
              <a:t>913/307-7321</a:t>
            </a:r>
          </a:p>
          <a:p>
            <a:r>
              <a:rPr lang="en-US" sz="900" dirty="0" smtClean="0">
                <a:hlinkClick r:id="rId4"/>
              </a:rPr>
              <a:t>msnowak@ksu.edu</a:t>
            </a:r>
            <a:endParaRPr lang="en-US" sz="900" dirty="0" smtClean="0"/>
          </a:p>
          <a:p>
            <a:endParaRPr lang="en-US" sz="900" dirty="0"/>
          </a:p>
        </p:txBody>
      </p:sp>
    </p:spTree>
    <p:extLst>
      <p:ext uri="{BB962C8B-B14F-4D97-AF65-F5344CB8AC3E}">
        <p14:creationId xmlns:p14="http://schemas.microsoft.com/office/powerpoint/2010/main" val="27679306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900" y="228600"/>
            <a:ext cx="6172200" cy="1074420"/>
          </a:xfrm>
        </p:spPr>
        <p:txBody>
          <a:bodyPr>
            <a:normAutofit/>
          </a:bodyPr>
          <a:lstStyle/>
          <a:p>
            <a:r>
              <a:rPr lang="en-US" sz="3000" b="1" dirty="0" smtClean="0">
                <a:solidFill>
                  <a:schemeClr val="accent3">
                    <a:lumMod val="50000"/>
                  </a:schemeClr>
                </a:solidFill>
              </a:rPr>
              <a:t>In </a:t>
            </a:r>
            <a:r>
              <a:rPr lang="en-US" sz="3000" b="1" dirty="0">
                <a:solidFill>
                  <a:schemeClr val="accent3">
                    <a:lumMod val="50000"/>
                  </a:schemeClr>
                </a:solidFill>
              </a:rPr>
              <a:t>One Health,</a:t>
            </a:r>
            <a:r>
              <a:rPr lang="en-US" sz="2400" dirty="0">
                <a:solidFill>
                  <a:schemeClr val="accent3">
                    <a:lumMod val="50000"/>
                  </a:schemeClr>
                </a:solidFill>
              </a:rPr>
              <a:t/>
            </a:r>
            <a:br>
              <a:rPr lang="en-US" sz="2400" dirty="0">
                <a:solidFill>
                  <a:schemeClr val="accent3">
                    <a:lumMod val="50000"/>
                  </a:schemeClr>
                </a:solidFill>
              </a:rPr>
            </a:br>
            <a:r>
              <a:rPr lang="en-US" sz="2025" dirty="0">
                <a:solidFill>
                  <a:schemeClr val="accent3">
                    <a:lumMod val="50000"/>
                  </a:schemeClr>
                </a:solidFill>
              </a:rPr>
              <a:t>We study how animals, and people can live together in a healthy world. </a:t>
            </a:r>
          </a:p>
        </p:txBody>
      </p:sp>
      <p:pic>
        <p:nvPicPr>
          <p:cNvPr id="5" name="Content Placeholder 4" descr="iStock_000007095947Large.jpg"/>
          <p:cNvPicPr>
            <a:picLocks noGrp="1" noChangeAspect="1"/>
          </p:cNvPicPr>
          <p:nvPr>
            <p:ph sz="quarter" idx="4294967295"/>
          </p:nvPr>
        </p:nvPicPr>
        <p:blipFill>
          <a:blip r:embed="rId3" cstate="print"/>
          <a:stretch>
            <a:fillRect/>
          </a:stretch>
        </p:blipFill>
        <p:spPr>
          <a:xfrm>
            <a:off x="838200" y="1482523"/>
            <a:ext cx="3651648" cy="2408134"/>
          </a:xfrm>
          <a:prstGeom prst="rect">
            <a:avLst/>
          </a:prstGeom>
        </p:spPr>
      </p:pic>
      <p:pic>
        <p:nvPicPr>
          <p:cNvPr id="6" name="Content Placeholder 5" descr="iStock_000004059785Large (2).jpg"/>
          <p:cNvPicPr>
            <a:picLocks noGrp="1" noChangeAspect="1"/>
          </p:cNvPicPr>
          <p:nvPr>
            <p:ph sz="quarter" idx="4294967295"/>
          </p:nvPr>
        </p:nvPicPr>
        <p:blipFill>
          <a:blip r:embed="rId4" cstate="print"/>
          <a:stretch>
            <a:fillRect/>
          </a:stretch>
        </p:blipFill>
        <p:spPr>
          <a:xfrm>
            <a:off x="4626768" y="1482523"/>
            <a:ext cx="3618843" cy="2420008"/>
          </a:xfrm>
          <a:prstGeom prst="rect">
            <a:avLst/>
          </a:prstGeom>
        </p:spPr>
      </p:pic>
    </p:spTree>
    <p:extLst>
      <p:ext uri="{BB962C8B-B14F-4D97-AF65-F5344CB8AC3E}">
        <p14:creationId xmlns:p14="http://schemas.microsoft.com/office/powerpoint/2010/main" val="23391455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371600" y="800100"/>
            <a:ext cx="2800350" cy="1600200"/>
          </a:xfrm>
        </p:spPr>
        <p:txBody>
          <a:bodyPr/>
          <a:lstStyle/>
          <a:p>
            <a:endParaRPr lang="en-US" dirty="0"/>
          </a:p>
        </p:txBody>
      </p:sp>
      <p:pic>
        <p:nvPicPr>
          <p:cNvPr id="11" name="Content Placeholder 10" descr="iStock_000000829590Medium (2).jpg"/>
          <p:cNvPicPr>
            <a:picLocks noGrp="1" noChangeAspect="1"/>
          </p:cNvPicPr>
          <p:nvPr>
            <p:ph sz="quarter" idx="13"/>
          </p:nvPr>
        </p:nvPicPr>
        <p:blipFill>
          <a:blip r:embed="rId3" cstate="print"/>
          <a:stretch>
            <a:fillRect/>
          </a:stretch>
        </p:blipFill>
        <p:spPr>
          <a:xfrm>
            <a:off x="1314450" y="2917336"/>
            <a:ext cx="3028950" cy="2013929"/>
          </a:xfrm>
        </p:spPr>
      </p:pic>
      <p:pic>
        <p:nvPicPr>
          <p:cNvPr id="12" name="Content Placeholder 11" descr="iStock_000007832511Large.jpg"/>
          <p:cNvPicPr>
            <a:picLocks noGrp="1" noChangeAspect="1"/>
          </p:cNvPicPr>
          <p:nvPr>
            <p:ph sz="quarter" idx="14"/>
          </p:nvPr>
        </p:nvPicPr>
        <p:blipFill>
          <a:blip r:embed="rId4" cstate="print"/>
          <a:stretch>
            <a:fillRect/>
          </a:stretch>
        </p:blipFill>
        <p:spPr>
          <a:xfrm>
            <a:off x="4626769" y="3086100"/>
            <a:ext cx="2458343" cy="1714500"/>
          </a:xfrm>
        </p:spPr>
      </p:pic>
      <p:sp>
        <p:nvSpPr>
          <p:cNvPr id="17" name="Rectangle 16"/>
          <p:cNvSpPr/>
          <p:nvPr/>
        </p:nvSpPr>
        <p:spPr>
          <a:xfrm>
            <a:off x="5544820" y="609601"/>
            <a:ext cx="3530600" cy="3647152"/>
          </a:xfrm>
          <a:prstGeom prst="rect">
            <a:avLst/>
          </a:prstGeom>
        </p:spPr>
        <p:txBody>
          <a:bodyPr wrap="square">
            <a:spAutoFit/>
          </a:bodyPr>
          <a:lstStyle/>
          <a:p>
            <a:pPr algn="ctr"/>
            <a:endParaRPr lang="en-US" sz="2100" dirty="0"/>
          </a:p>
          <a:p>
            <a:pPr algn="ctr"/>
            <a:r>
              <a:rPr lang="en-US" sz="3200" dirty="0"/>
              <a:t>Living together in our environment in a healthy way is sometimes a challenge. </a:t>
            </a:r>
          </a:p>
          <a:p>
            <a:endParaRPr lang="en-US" sz="3200" dirty="0"/>
          </a:p>
          <a:p>
            <a:endParaRPr lang="en-US" i="1" dirty="0"/>
          </a:p>
        </p:txBody>
      </p:sp>
      <p:pic>
        <p:nvPicPr>
          <p:cNvPr id="21" name="Picture 20" descr="iStock_000002188170Large (2).jpg"/>
          <p:cNvPicPr>
            <a:picLocks noChangeAspect="1"/>
          </p:cNvPicPr>
          <p:nvPr/>
        </p:nvPicPr>
        <p:blipFill>
          <a:blip r:embed="rId5" cstate="print"/>
          <a:stretch>
            <a:fillRect/>
          </a:stretch>
        </p:blipFill>
        <p:spPr>
          <a:xfrm>
            <a:off x="1314450" y="685800"/>
            <a:ext cx="4173220" cy="2834640"/>
          </a:xfrm>
          <a:prstGeom prst="rect">
            <a:avLst/>
          </a:prstGeom>
        </p:spPr>
      </p:pic>
    </p:spTree>
    <p:extLst>
      <p:ext uri="{BB962C8B-B14F-4D97-AF65-F5344CB8AC3E}">
        <p14:creationId xmlns:p14="http://schemas.microsoft.com/office/powerpoint/2010/main" val="369164545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900" y="205978"/>
            <a:ext cx="6172200" cy="822722"/>
          </a:xfrm>
        </p:spPr>
        <p:txBody>
          <a:bodyPr>
            <a:normAutofit/>
          </a:bodyPr>
          <a:lstStyle/>
          <a:p>
            <a:r>
              <a:rPr lang="en-US" sz="2700" b="1" dirty="0">
                <a:solidFill>
                  <a:schemeClr val="accent3">
                    <a:lumMod val="50000"/>
                  </a:schemeClr>
                </a:solidFill>
              </a:rPr>
              <a:t>Global Trade &amp; Travel</a:t>
            </a:r>
          </a:p>
        </p:txBody>
      </p:sp>
      <p:pic>
        <p:nvPicPr>
          <p:cNvPr id="5" name="Content Placeholder 4" descr="Toco Toucan.jpg"/>
          <p:cNvPicPr>
            <a:picLocks noGrp="1" noChangeAspect="1"/>
          </p:cNvPicPr>
          <p:nvPr>
            <p:ph sz="quarter" idx="13"/>
          </p:nvPr>
        </p:nvPicPr>
        <p:blipFill>
          <a:blip r:embed="rId3"/>
          <a:stretch>
            <a:fillRect/>
          </a:stretch>
        </p:blipFill>
        <p:spPr>
          <a:xfrm>
            <a:off x="1668538" y="1828800"/>
            <a:ext cx="2046212" cy="1534659"/>
          </a:xfrm>
        </p:spPr>
      </p:pic>
      <p:pic>
        <p:nvPicPr>
          <p:cNvPr id="10" name="Picture 3" descr="nile valley crop 3"/>
          <p:cNvPicPr>
            <a:picLocks noGrp="1" noChangeAspect="1" noChangeArrowheads="1"/>
          </p:cNvPicPr>
          <p:nvPr>
            <p:ph sz="quarter" idx="14"/>
          </p:nvPr>
        </p:nvPicPr>
        <p:blipFill>
          <a:blip r:embed="rId4"/>
          <a:srcRect/>
          <a:stretch>
            <a:fillRect/>
          </a:stretch>
        </p:blipFill>
        <p:spPr bwMode="auto">
          <a:xfrm>
            <a:off x="3557821" y="1794423"/>
            <a:ext cx="3062572" cy="1946997"/>
          </a:xfrm>
          <a:prstGeom prst="rect">
            <a:avLst/>
          </a:prstGeom>
          <a:noFill/>
          <a:ln w="12700">
            <a:solidFill>
              <a:schemeClr val="accent2"/>
            </a:solidFill>
            <a:miter lim="800000"/>
            <a:headEnd/>
            <a:tailEnd/>
          </a:ln>
        </p:spPr>
      </p:pic>
      <p:sp>
        <p:nvSpPr>
          <p:cNvPr id="4" name="TextBox 3"/>
          <p:cNvSpPr txBox="1"/>
          <p:nvPr/>
        </p:nvSpPr>
        <p:spPr>
          <a:xfrm>
            <a:off x="2573677" y="987658"/>
            <a:ext cx="3807196" cy="738664"/>
          </a:xfrm>
          <a:prstGeom prst="rect">
            <a:avLst/>
          </a:prstGeom>
          <a:noFill/>
        </p:spPr>
        <p:txBody>
          <a:bodyPr wrap="none" rtlCol="0">
            <a:spAutoFit/>
          </a:bodyPr>
          <a:lstStyle/>
          <a:p>
            <a:pPr algn="ctr"/>
            <a:r>
              <a:rPr lang="en-US" sz="2100" dirty="0">
                <a:solidFill>
                  <a:schemeClr val="accent3">
                    <a:lumMod val="50000"/>
                  </a:schemeClr>
                </a:solidFill>
              </a:rPr>
              <a:t>Food, people and diseases travel </a:t>
            </a:r>
          </a:p>
          <a:p>
            <a:pPr algn="ctr"/>
            <a:r>
              <a:rPr lang="en-US" sz="2100" dirty="0">
                <a:solidFill>
                  <a:schemeClr val="accent3">
                    <a:lumMod val="50000"/>
                  </a:schemeClr>
                </a:solidFill>
              </a:rPr>
              <a:t>quickly around the world.</a:t>
            </a: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3920" y="2551153"/>
            <a:ext cx="2673901" cy="2342521"/>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89370" y="784905"/>
            <a:ext cx="2537460" cy="2010043"/>
          </a:xfrm>
          <a:prstGeom prst="rect">
            <a:avLst/>
          </a:prstGeom>
        </p:spPr>
      </p:pic>
    </p:spTree>
    <p:extLst>
      <p:ext uri="{BB962C8B-B14F-4D97-AF65-F5344CB8AC3E}">
        <p14:creationId xmlns:p14="http://schemas.microsoft.com/office/powerpoint/2010/main" val="120032331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solidFill>
                  <a:schemeClr val="accent3">
                    <a:lumMod val="50000"/>
                  </a:schemeClr>
                </a:solidFill>
              </a:rPr>
              <a:t>                Environmental health impacts </a:t>
            </a:r>
            <a:br>
              <a:rPr lang="en-US" b="1" dirty="0" smtClean="0">
                <a:solidFill>
                  <a:schemeClr val="accent3">
                    <a:lumMod val="50000"/>
                  </a:schemeClr>
                </a:solidFill>
              </a:rPr>
            </a:br>
            <a:r>
              <a:rPr lang="en-US" b="1" dirty="0" smtClean="0">
                <a:solidFill>
                  <a:schemeClr val="accent3">
                    <a:lumMod val="50000"/>
                  </a:schemeClr>
                </a:solidFill>
              </a:rPr>
              <a:t>                              human health</a:t>
            </a:r>
            <a:endParaRPr lang="en-US" b="1" dirty="0">
              <a:solidFill>
                <a:schemeClr val="accent3">
                  <a:lumMod val="50000"/>
                </a:schemeClr>
              </a:solidFill>
            </a:endParaRPr>
          </a:p>
        </p:txBody>
      </p:sp>
      <p:pic>
        <p:nvPicPr>
          <p:cNvPr id="8" name="Content Placeholder 7" descr="iStock_000002188170Large (2).jpg"/>
          <p:cNvPicPr>
            <a:picLocks noGrp="1" noChangeAspect="1"/>
          </p:cNvPicPr>
          <p:nvPr>
            <p:ph sz="quarter" idx="13"/>
          </p:nvPr>
        </p:nvPicPr>
        <p:blipFill>
          <a:blip r:embed="rId3" cstate="print"/>
          <a:stretch>
            <a:fillRect/>
          </a:stretch>
        </p:blipFill>
        <p:spPr>
          <a:xfrm>
            <a:off x="1925242" y="2190154"/>
            <a:ext cx="2564606" cy="1709738"/>
          </a:xfrm>
        </p:spPr>
      </p:pic>
      <p:sp>
        <p:nvSpPr>
          <p:cNvPr id="4" name="Content Placeholder 3"/>
          <p:cNvSpPr>
            <a:spLocks noGrp="1"/>
          </p:cNvSpPr>
          <p:nvPr>
            <p:ph sz="quarter" idx="14"/>
          </p:nvPr>
        </p:nvSpPr>
        <p:spPr>
          <a:xfrm>
            <a:off x="1314450" y="2266950"/>
            <a:ext cx="3028950" cy="2000251"/>
          </a:xfrm>
        </p:spPr>
        <p:txBody>
          <a:bodyPr>
            <a:normAutofit/>
          </a:bodyPr>
          <a:lstStyle/>
          <a:p>
            <a:r>
              <a:rPr lang="en-US" sz="2400" dirty="0">
                <a:solidFill>
                  <a:schemeClr val="accent3">
                    <a:lumMod val="50000"/>
                  </a:schemeClr>
                </a:solidFill>
              </a:rPr>
              <a:t>Air Quality</a:t>
            </a:r>
          </a:p>
          <a:p>
            <a:r>
              <a:rPr lang="en-US" sz="2400" dirty="0">
                <a:solidFill>
                  <a:schemeClr val="accent3">
                    <a:lumMod val="50000"/>
                  </a:schemeClr>
                </a:solidFill>
              </a:rPr>
              <a:t>Water Quality </a:t>
            </a:r>
          </a:p>
          <a:p>
            <a:r>
              <a:rPr lang="en-US" sz="2400" dirty="0">
                <a:solidFill>
                  <a:schemeClr val="accent3">
                    <a:lumMod val="50000"/>
                  </a:schemeClr>
                </a:solidFill>
              </a:rPr>
              <a:t>Solid waste issues</a:t>
            </a:r>
          </a:p>
          <a:p>
            <a:r>
              <a:rPr lang="en-US" sz="2400" dirty="0">
                <a:solidFill>
                  <a:schemeClr val="accent3">
                    <a:lumMod val="50000"/>
                  </a:schemeClr>
                </a:solidFill>
              </a:rPr>
              <a:t>Food </a:t>
            </a:r>
            <a:r>
              <a:rPr lang="en-US" sz="2400" dirty="0" smtClean="0">
                <a:solidFill>
                  <a:schemeClr val="accent3">
                    <a:lumMod val="50000"/>
                  </a:schemeClr>
                </a:solidFill>
              </a:rPr>
              <a:t>safety</a:t>
            </a:r>
          </a:p>
          <a:p>
            <a:endParaRPr lang="en-US" sz="2400" dirty="0">
              <a:solidFill>
                <a:schemeClr val="accent3">
                  <a:lumMod val="50000"/>
                </a:schemeClr>
              </a:solidFill>
            </a:endParaRPr>
          </a:p>
          <a:p>
            <a:endParaRPr lang="en-US" sz="2400" dirty="0">
              <a:solidFill>
                <a:schemeClr val="accent3">
                  <a:lumMod val="50000"/>
                </a:schemeClr>
              </a:solidFill>
            </a:endParaRPr>
          </a:p>
          <a:p>
            <a:endParaRPr lang="en-US" sz="2400" dirty="0">
              <a:solidFill>
                <a:schemeClr val="accent3">
                  <a:lumMod val="50000"/>
                </a:schemeClr>
              </a:solidFill>
            </a:endParaRPr>
          </a:p>
          <a:p>
            <a:pPr>
              <a:buNone/>
            </a:pPr>
            <a:endParaRPr lang="en-US" sz="2400" dirty="0">
              <a:solidFill>
                <a:schemeClr val="accent3">
                  <a:lumMod val="50000"/>
                </a:schemeClr>
              </a:solidFill>
            </a:endParaRPr>
          </a:p>
          <a:p>
            <a:pPr>
              <a:buNone/>
            </a:pPr>
            <a:endParaRPr lang="en-US" dirty="0">
              <a:solidFill>
                <a:schemeClr val="accent3">
                  <a:lumMod val="50000"/>
                </a:schemeClr>
              </a:solidFill>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460" y="723304"/>
            <a:ext cx="2286000" cy="146685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66225" y="1674762"/>
            <a:ext cx="1952625" cy="2286000"/>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93883" y="1008756"/>
            <a:ext cx="2286000" cy="1714500"/>
          </a:xfrm>
          <a:prstGeom prst="rect">
            <a:avLst/>
          </a:prstGeom>
        </p:spPr>
      </p:pic>
      <p:sp>
        <p:nvSpPr>
          <p:cNvPr id="7" name="Rectangle 6"/>
          <p:cNvSpPr/>
          <p:nvPr/>
        </p:nvSpPr>
        <p:spPr>
          <a:xfrm>
            <a:off x="6342040" y="2710040"/>
            <a:ext cx="2598420" cy="215444"/>
          </a:xfrm>
          <a:prstGeom prst="rect">
            <a:avLst/>
          </a:prstGeom>
        </p:spPr>
        <p:txBody>
          <a:bodyPr wrap="square">
            <a:spAutoFit/>
          </a:bodyPr>
          <a:lstStyle/>
          <a:p>
            <a:r>
              <a:rPr lang="en-US" sz="800" dirty="0"/>
              <a:t>https://creativecommons.org/licenses/by/2.0/</a:t>
            </a:r>
          </a:p>
        </p:txBody>
      </p:sp>
      <p:sp>
        <p:nvSpPr>
          <p:cNvPr id="9" name="Rectangle 8"/>
          <p:cNvSpPr/>
          <p:nvPr/>
        </p:nvSpPr>
        <p:spPr>
          <a:xfrm>
            <a:off x="4075603" y="3610256"/>
            <a:ext cx="5110455" cy="215444"/>
          </a:xfrm>
          <a:prstGeom prst="rect">
            <a:avLst/>
          </a:prstGeom>
        </p:spPr>
        <p:txBody>
          <a:bodyPr wrap="square">
            <a:spAutoFit/>
          </a:bodyPr>
          <a:lstStyle/>
          <a:p>
            <a:r>
              <a:rPr lang="en-US" sz="800" dirty="0">
                <a:solidFill>
                  <a:schemeClr val="bg1"/>
                </a:solidFill>
              </a:rPr>
              <a:t>https://www.flickr.com/photos/usepagov/</a:t>
            </a:r>
          </a:p>
        </p:txBody>
      </p:sp>
      <p:sp>
        <p:nvSpPr>
          <p:cNvPr id="10" name="Rectangle 9"/>
          <p:cNvSpPr/>
          <p:nvPr/>
        </p:nvSpPr>
        <p:spPr>
          <a:xfrm>
            <a:off x="632460" y="723095"/>
            <a:ext cx="2191626" cy="246221"/>
          </a:xfrm>
          <a:prstGeom prst="rect">
            <a:avLst/>
          </a:prstGeom>
        </p:spPr>
        <p:txBody>
          <a:bodyPr wrap="none">
            <a:spAutoFit/>
          </a:bodyPr>
          <a:lstStyle/>
          <a:p>
            <a:r>
              <a:rPr lang="en-US" sz="1000" dirty="0"/>
              <a:t>http://www.unmultimedia.org/photo/</a:t>
            </a:r>
          </a:p>
        </p:txBody>
      </p:sp>
    </p:spTree>
    <p:extLst>
      <p:ext uri="{BB962C8B-B14F-4D97-AF65-F5344CB8AC3E}">
        <p14:creationId xmlns:p14="http://schemas.microsoft.com/office/powerpoint/2010/main" val="233575992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b="1" dirty="0" smtClean="0">
                <a:solidFill>
                  <a:schemeClr val="accent3">
                    <a:lumMod val="50000"/>
                  </a:schemeClr>
                </a:solidFill>
              </a:rPr>
              <a:t>                         </a:t>
            </a:r>
            <a:r>
              <a:rPr lang="en-US" sz="3600" b="1" dirty="0" smtClean="0">
                <a:solidFill>
                  <a:schemeClr val="accent3">
                    <a:lumMod val="50000"/>
                  </a:schemeClr>
                </a:solidFill>
              </a:rPr>
              <a:t/>
            </a:r>
            <a:br>
              <a:rPr lang="en-US" sz="3600" b="1" dirty="0" smtClean="0">
                <a:solidFill>
                  <a:schemeClr val="accent3">
                    <a:lumMod val="50000"/>
                  </a:schemeClr>
                </a:solidFill>
              </a:rPr>
            </a:br>
            <a:r>
              <a:rPr lang="en-US" sz="3600" b="1" dirty="0">
                <a:solidFill>
                  <a:schemeClr val="accent3">
                    <a:lumMod val="50000"/>
                  </a:schemeClr>
                </a:solidFill>
              </a:rPr>
              <a:t> </a:t>
            </a:r>
            <a:r>
              <a:rPr lang="en-US" sz="3600" b="1" dirty="0" smtClean="0">
                <a:solidFill>
                  <a:schemeClr val="accent3">
                    <a:lumMod val="50000"/>
                  </a:schemeClr>
                </a:solidFill>
              </a:rPr>
              <a:t>                          </a:t>
            </a:r>
            <a:r>
              <a:rPr lang="en-US" sz="3600" b="1" dirty="0" smtClean="0">
                <a:solidFill>
                  <a:schemeClr val="accent3">
                    <a:lumMod val="50000"/>
                  </a:schemeClr>
                </a:solidFill>
              </a:rPr>
              <a:t> </a:t>
            </a:r>
            <a:r>
              <a:rPr lang="en-US" sz="3600" b="1" dirty="0" smtClean="0">
                <a:solidFill>
                  <a:schemeClr val="accent3">
                    <a:lumMod val="50000"/>
                  </a:schemeClr>
                </a:solidFill>
              </a:rPr>
              <a:t>At </a:t>
            </a:r>
            <a:r>
              <a:rPr lang="en-US" sz="3600" b="1" dirty="0">
                <a:solidFill>
                  <a:schemeClr val="accent3">
                    <a:lumMod val="50000"/>
                  </a:schemeClr>
                </a:solidFill>
              </a:rPr>
              <a:t>One Health we look at: </a:t>
            </a:r>
          </a:p>
        </p:txBody>
      </p:sp>
      <p:pic>
        <p:nvPicPr>
          <p:cNvPr id="1027" name="Picture 3" descr="C:\Users\leavens\Pictures\OHK Stock Photos\iStock_000000829590Medium (2).jpg"/>
          <p:cNvPicPr>
            <a:picLocks noGrp="1" noChangeAspect="1" noChangeArrowheads="1"/>
          </p:cNvPicPr>
          <p:nvPr>
            <p:ph sz="quarter" idx="13"/>
          </p:nvPr>
        </p:nvPicPr>
        <p:blipFill>
          <a:blip r:embed="rId3" cstate="print">
            <a:extLst>
              <a:ext uri="{28A0092B-C50C-407E-A947-70E740481C1C}">
                <a14:useLocalDpi xmlns:a14="http://schemas.microsoft.com/office/drawing/2010/main" val="0"/>
              </a:ext>
            </a:extLst>
          </a:blip>
          <a:stretch>
            <a:fillRect/>
          </a:stretch>
        </p:blipFill>
        <p:spPr bwMode="auto">
          <a:xfrm>
            <a:off x="308899" y="1112520"/>
            <a:ext cx="4180949" cy="2787299"/>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p:cNvSpPr>
            <a:spLocks noGrp="1"/>
          </p:cNvSpPr>
          <p:nvPr>
            <p:ph sz="quarter" idx="14"/>
          </p:nvPr>
        </p:nvSpPr>
        <p:spPr/>
        <p:txBody>
          <a:bodyPr>
            <a:normAutofit fontScale="85000" lnSpcReduction="20000"/>
          </a:bodyPr>
          <a:lstStyle/>
          <a:p>
            <a:r>
              <a:rPr lang="en-US" dirty="0">
                <a:solidFill>
                  <a:schemeClr val="accent3">
                    <a:lumMod val="50000"/>
                  </a:schemeClr>
                </a:solidFill>
              </a:rPr>
              <a:t>Human-animal </a:t>
            </a:r>
            <a:r>
              <a:rPr lang="en-US" dirty="0" smtClean="0">
                <a:solidFill>
                  <a:schemeClr val="accent3">
                    <a:lumMod val="50000"/>
                  </a:schemeClr>
                </a:solidFill>
              </a:rPr>
              <a:t>bond</a:t>
            </a:r>
            <a:endParaRPr lang="en-US" dirty="0">
              <a:solidFill>
                <a:schemeClr val="accent3">
                  <a:lumMod val="50000"/>
                </a:schemeClr>
              </a:solidFill>
            </a:endParaRPr>
          </a:p>
          <a:p>
            <a:r>
              <a:rPr lang="en-US" dirty="0">
                <a:solidFill>
                  <a:schemeClr val="accent3">
                    <a:lumMod val="50000"/>
                  </a:schemeClr>
                </a:solidFill>
              </a:rPr>
              <a:t>Disaster response</a:t>
            </a:r>
          </a:p>
          <a:p>
            <a:r>
              <a:rPr lang="en-US" dirty="0" smtClean="0">
                <a:solidFill>
                  <a:schemeClr val="accent3">
                    <a:lumMod val="50000"/>
                  </a:schemeClr>
                </a:solidFill>
              </a:rPr>
              <a:t>Zoonotic disease</a:t>
            </a:r>
          </a:p>
          <a:p>
            <a:r>
              <a:rPr lang="en-US" dirty="0" smtClean="0">
                <a:solidFill>
                  <a:schemeClr val="accent3">
                    <a:lumMod val="50000"/>
                  </a:schemeClr>
                </a:solidFill>
              </a:rPr>
              <a:t>Foodborne illness</a:t>
            </a:r>
          </a:p>
          <a:p>
            <a:r>
              <a:rPr lang="en-US" dirty="0" smtClean="0">
                <a:solidFill>
                  <a:schemeClr val="accent3">
                    <a:lumMod val="50000"/>
                  </a:schemeClr>
                </a:solidFill>
              </a:rPr>
              <a:t>Animal bites and prevention</a:t>
            </a:r>
          </a:p>
          <a:p>
            <a:r>
              <a:rPr lang="en-US" dirty="0" smtClean="0">
                <a:solidFill>
                  <a:schemeClr val="accent3">
                    <a:lumMod val="50000"/>
                  </a:schemeClr>
                </a:solidFill>
              </a:rPr>
              <a:t>Environmental impacts</a:t>
            </a:r>
          </a:p>
          <a:p>
            <a:endParaRPr lang="en-US" dirty="0">
              <a:solidFill>
                <a:schemeClr val="accent3">
                  <a:lumMod val="50000"/>
                </a:schemeClr>
              </a:solidFill>
            </a:endParaRPr>
          </a:p>
        </p:txBody>
      </p:sp>
    </p:spTree>
    <p:extLst>
      <p:ext uri="{BB962C8B-B14F-4D97-AF65-F5344CB8AC3E}">
        <p14:creationId xmlns:p14="http://schemas.microsoft.com/office/powerpoint/2010/main" val="426401079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b="1" dirty="0" smtClean="0">
                <a:solidFill>
                  <a:schemeClr val="accent3">
                    <a:lumMod val="50000"/>
                  </a:schemeClr>
                </a:solidFill>
              </a:rPr>
              <a:t>                                 </a:t>
            </a:r>
            <a:r>
              <a:rPr lang="en-US" sz="3600" b="1" dirty="0" smtClean="0">
                <a:solidFill>
                  <a:schemeClr val="accent3">
                    <a:lumMod val="50000"/>
                  </a:schemeClr>
                </a:solidFill>
              </a:rPr>
              <a:t/>
            </a:r>
            <a:br>
              <a:rPr lang="en-US" sz="3600" b="1" dirty="0" smtClean="0">
                <a:solidFill>
                  <a:schemeClr val="accent3">
                    <a:lumMod val="50000"/>
                  </a:schemeClr>
                </a:solidFill>
              </a:rPr>
            </a:br>
            <a:r>
              <a:rPr lang="en-US" sz="3600" b="1" dirty="0">
                <a:solidFill>
                  <a:schemeClr val="accent3">
                    <a:lumMod val="50000"/>
                  </a:schemeClr>
                </a:solidFill>
              </a:rPr>
              <a:t> </a:t>
            </a:r>
            <a:r>
              <a:rPr lang="en-US" sz="3600" b="1" dirty="0" smtClean="0">
                <a:solidFill>
                  <a:schemeClr val="accent3">
                    <a:lumMod val="50000"/>
                  </a:schemeClr>
                </a:solidFill>
              </a:rPr>
              <a:t>                             </a:t>
            </a:r>
            <a:r>
              <a:rPr lang="en-US" sz="3600" b="1" dirty="0" smtClean="0">
                <a:solidFill>
                  <a:schemeClr val="accent3">
                    <a:lumMod val="50000"/>
                  </a:schemeClr>
                </a:solidFill>
              </a:rPr>
              <a:t>Animal-Human </a:t>
            </a:r>
            <a:r>
              <a:rPr lang="en-US" sz="3600" b="1" dirty="0">
                <a:solidFill>
                  <a:schemeClr val="accent3">
                    <a:lumMod val="50000"/>
                  </a:schemeClr>
                </a:solidFill>
              </a:rPr>
              <a:t>Bond</a:t>
            </a:r>
          </a:p>
        </p:txBody>
      </p:sp>
      <p:pic>
        <p:nvPicPr>
          <p:cNvPr id="5122" name="Picture 2" descr="C:\Users\leavens\Pictures\OHK Stock Photos\iStock_000008883045Large.jpg"/>
          <p:cNvPicPr>
            <a:picLocks noGrp="1" noChangeAspect="1" noChangeArrowheads="1"/>
          </p:cNvPicPr>
          <p:nvPr>
            <p:ph sz="quarter" idx="13"/>
          </p:nvPr>
        </p:nvPicPr>
        <p:blipFill>
          <a:blip r:embed="rId3" cstate="print">
            <a:extLst>
              <a:ext uri="{28A0092B-C50C-407E-A947-70E740481C1C}">
                <a14:useLocalDpi xmlns:a14="http://schemas.microsoft.com/office/drawing/2010/main" val="0"/>
              </a:ext>
            </a:extLst>
          </a:blip>
          <a:stretch>
            <a:fillRect/>
          </a:stretch>
        </p:blipFill>
        <p:spPr bwMode="auto">
          <a:xfrm>
            <a:off x="338653" y="1135380"/>
            <a:ext cx="4151195" cy="2763193"/>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p:cNvSpPr>
            <a:spLocks noGrp="1"/>
          </p:cNvSpPr>
          <p:nvPr>
            <p:ph sz="quarter" idx="14"/>
          </p:nvPr>
        </p:nvSpPr>
        <p:spPr>
          <a:xfrm>
            <a:off x="4629150" y="1135380"/>
            <a:ext cx="3973830" cy="3459243"/>
          </a:xfrm>
        </p:spPr>
        <p:txBody>
          <a:bodyPr>
            <a:normAutofit fontScale="85000" lnSpcReduction="20000"/>
          </a:bodyPr>
          <a:lstStyle/>
          <a:p>
            <a:r>
              <a:rPr lang="en-US" dirty="0" smtClean="0">
                <a:solidFill>
                  <a:schemeClr val="accent3">
                    <a:lumMod val="50000"/>
                  </a:schemeClr>
                </a:solidFill>
              </a:rPr>
              <a:t>Improved emotional health</a:t>
            </a:r>
          </a:p>
          <a:p>
            <a:r>
              <a:rPr lang="en-US" dirty="0" smtClean="0">
                <a:solidFill>
                  <a:schemeClr val="accent3">
                    <a:lumMod val="50000"/>
                  </a:schemeClr>
                </a:solidFill>
              </a:rPr>
              <a:t>Increased physical activity</a:t>
            </a:r>
          </a:p>
          <a:p>
            <a:r>
              <a:rPr lang="en-US" dirty="0" smtClean="0">
                <a:solidFill>
                  <a:schemeClr val="accent3">
                    <a:lumMod val="50000"/>
                  </a:schemeClr>
                </a:solidFill>
              </a:rPr>
              <a:t>Fewer doctor visits</a:t>
            </a:r>
          </a:p>
          <a:p>
            <a:r>
              <a:rPr lang="en-US" dirty="0" smtClean="0">
                <a:solidFill>
                  <a:schemeClr val="accent3">
                    <a:lumMod val="50000"/>
                  </a:schemeClr>
                </a:solidFill>
              </a:rPr>
              <a:t>Lessons learned:</a:t>
            </a:r>
          </a:p>
          <a:p>
            <a:pPr lvl="1"/>
            <a:r>
              <a:rPr lang="en-US" dirty="0" smtClean="0">
                <a:solidFill>
                  <a:schemeClr val="accent3">
                    <a:lumMod val="50000"/>
                  </a:schemeClr>
                </a:solidFill>
              </a:rPr>
              <a:t>Hurricane Katrina</a:t>
            </a:r>
          </a:p>
          <a:p>
            <a:pPr lvl="1"/>
            <a:r>
              <a:rPr lang="en-US" dirty="0" smtClean="0">
                <a:solidFill>
                  <a:schemeClr val="accent3">
                    <a:lumMod val="50000"/>
                  </a:schemeClr>
                </a:solidFill>
              </a:rPr>
              <a:t>Greensburg</a:t>
            </a:r>
          </a:p>
          <a:p>
            <a:pPr lvl="1"/>
            <a:r>
              <a:rPr lang="en-US" dirty="0" smtClean="0">
                <a:solidFill>
                  <a:schemeClr val="accent3">
                    <a:lumMod val="50000"/>
                  </a:schemeClr>
                </a:solidFill>
              </a:rPr>
              <a:t>Kansas State Animal Response Team </a:t>
            </a:r>
            <a:r>
              <a:rPr lang="en-US" dirty="0" smtClean="0">
                <a:solidFill>
                  <a:schemeClr val="accent3">
                    <a:lumMod val="50000"/>
                  </a:schemeClr>
                </a:solidFill>
                <a:hlinkClick r:id="rId4"/>
              </a:rPr>
              <a:t>www.kssart.org</a:t>
            </a:r>
            <a:r>
              <a:rPr lang="en-US" dirty="0" smtClean="0">
                <a:solidFill>
                  <a:schemeClr val="accent3">
                    <a:lumMod val="50000"/>
                  </a:schemeClr>
                </a:solidFill>
              </a:rPr>
              <a:t> </a:t>
            </a:r>
          </a:p>
          <a:p>
            <a:pPr lvl="1"/>
            <a:r>
              <a:rPr lang="en-US" sz="1800" dirty="0">
                <a:solidFill>
                  <a:schemeClr val="accent3">
                    <a:lumMod val="50000"/>
                  </a:schemeClr>
                </a:solidFill>
              </a:rPr>
              <a:t>National Animal Disease Response </a:t>
            </a:r>
            <a:r>
              <a:rPr lang="en-US" sz="1800" u="sng" dirty="0">
                <a:solidFill>
                  <a:schemeClr val="accent6">
                    <a:lumMod val="75000"/>
                  </a:schemeClr>
                </a:solidFill>
              </a:rPr>
              <a:t>http://bit.ly/1OZKWsH</a:t>
            </a:r>
          </a:p>
          <a:p>
            <a:pPr marL="274320" lvl="1" indent="0">
              <a:buNone/>
            </a:pPr>
            <a:endParaRPr lang="en-US" dirty="0" smtClean="0">
              <a:solidFill>
                <a:schemeClr val="accent3">
                  <a:lumMod val="50000"/>
                </a:schemeClr>
              </a:solidFill>
            </a:endParaRPr>
          </a:p>
          <a:p>
            <a:pPr marL="0" indent="0">
              <a:buNone/>
            </a:pPr>
            <a:endParaRPr lang="en-US" dirty="0" smtClean="0">
              <a:solidFill>
                <a:schemeClr val="accent3">
                  <a:lumMod val="50000"/>
                </a:schemeClr>
              </a:solidFill>
            </a:endParaRPr>
          </a:p>
          <a:p>
            <a:endParaRPr lang="en-US" dirty="0" smtClean="0">
              <a:solidFill>
                <a:schemeClr val="accent3">
                  <a:lumMod val="50000"/>
                </a:schemeClr>
              </a:solidFill>
            </a:endParaRPr>
          </a:p>
          <a:p>
            <a:pPr lvl="1"/>
            <a:endParaRPr lang="en-US" dirty="0">
              <a:solidFill>
                <a:schemeClr val="accent3">
                  <a:lumMod val="50000"/>
                </a:schemeClr>
              </a:solidFill>
            </a:endParaRPr>
          </a:p>
        </p:txBody>
      </p:sp>
    </p:spTree>
    <p:extLst>
      <p:ext uri="{BB962C8B-B14F-4D97-AF65-F5344CB8AC3E}">
        <p14:creationId xmlns:p14="http://schemas.microsoft.com/office/powerpoint/2010/main" val="310002484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00250" y="400050"/>
            <a:ext cx="5886450" cy="1371600"/>
          </a:xfrm>
        </p:spPr>
        <p:txBody>
          <a:bodyPr>
            <a:normAutofit fontScale="90000"/>
          </a:bodyPr>
          <a:lstStyle/>
          <a:p>
            <a:r>
              <a:rPr lang="en-US" sz="3600" b="1" dirty="0">
                <a:solidFill>
                  <a:schemeClr val="accent3">
                    <a:lumMod val="50000"/>
                  </a:schemeClr>
                </a:solidFill>
              </a:rPr>
              <a:t/>
            </a:r>
            <a:br>
              <a:rPr lang="en-US" sz="3600" b="1" dirty="0">
                <a:solidFill>
                  <a:schemeClr val="accent3">
                    <a:lumMod val="50000"/>
                  </a:schemeClr>
                </a:solidFill>
              </a:rPr>
            </a:br>
            <a:r>
              <a:rPr lang="en-US" sz="3600" b="1" dirty="0">
                <a:solidFill>
                  <a:schemeClr val="accent3">
                    <a:lumMod val="50000"/>
                  </a:schemeClr>
                </a:solidFill>
              </a:rPr>
              <a:t>Zoonotic diseases</a:t>
            </a:r>
            <a:r>
              <a:rPr lang="en-US" dirty="0">
                <a:solidFill>
                  <a:schemeClr val="accent3">
                    <a:lumMod val="50000"/>
                  </a:schemeClr>
                </a:solidFill>
              </a:rPr>
              <a:t/>
            </a:r>
            <a:br>
              <a:rPr lang="en-US" dirty="0">
                <a:solidFill>
                  <a:schemeClr val="accent3">
                    <a:lumMod val="50000"/>
                  </a:schemeClr>
                </a:solidFill>
              </a:rPr>
            </a:br>
            <a:r>
              <a:rPr lang="en-US" sz="2325" dirty="0">
                <a:solidFill>
                  <a:schemeClr val="accent3">
                    <a:lumMod val="50000"/>
                  </a:schemeClr>
                </a:solidFill>
              </a:rPr>
              <a:t>Some diseases are transmitted between animals and humans:</a:t>
            </a:r>
          </a:p>
        </p:txBody>
      </p:sp>
      <p:pic>
        <p:nvPicPr>
          <p:cNvPr id="5" name="Content Placeholder 4" descr="iStock_000006332547Large.jpg"/>
          <p:cNvPicPr>
            <a:picLocks noGrp="1" noChangeAspect="1"/>
          </p:cNvPicPr>
          <p:nvPr>
            <p:ph sz="quarter" idx="13"/>
          </p:nvPr>
        </p:nvPicPr>
        <p:blipFill>
          <a:blip r:embed="rId3" cstate="print"/>
          <a:stretch>
            <a:fillRect/>
          </a:stretch>
        </p:blipFill>
        <p:spPr>
          <a:xfrm>
            <a:off x="1925242" y="2192793"/>
            <a:ext cx="2564606" cy="1704461"/>
          </a:xfrm>
        </p:spPr>
      </p:pic>
      <p:sp>
        <p:nvSpPr>
          <p:cNvPr id="4" name="Content Placeholder 3"/>
          <p:cNvSpPr>
            <a:spLocks noGrp="1"/>
          </p:cNvSpPr>
          <p:nvPr>
            <p:ph sz="quarter" idx="14"/>
          </p:nvPr>
        </p:nvSpPr>
        <p:spPr>
          <a:xfrm>
            <a:off x="4629150" y="1828801"/>
            <a:ext cx="2971800" cy="2800349"/>
          </a:xfrm>
        </p:spPr>
        <p:txBody>
          <a:bodyPr/>
          <a:lstStyle/>
          <a:p>
            <a:r>
              <a:rPr lang="en-US" sz="2400" dirty="0">
                <a:solidFill>
                  <a:schemeClr val="accent3">
                    <a:lumMod val="50000"/>
                  </a:schemeClr>
                </a:solidFill>
              </a:rPr>
              <a:t>Rabies</a:t>
            </a:r>
          </a:p>
          <a:p>
            <a:r>
              <a:rPr lang="en-US" sz="2400" dirty="0">
                <a:solidFill>
                  <a:schemeClr val="accent3">
                    <a:lumMod val="50000"/>
                  </a:schemeClr>
                </a:solidFill>
              </a:rPr>
              <a:t>West Nile Virus</a:t>
            </a:r>
          </a:p>
          <a:p>
            <a:r>
              <a:rPr lang="en-US" sz="2400" dirty="0">
                <a:solidFill>
                  <a:schemeClr val="accent3">
                    <a:lumMod val="50000"/>
                  </a:schemeClr>
                </a:solidFill>
              </a:rPr>
              <a:t>Rocky Mountain Spotted Fever</a:t>
            </a:r>
          </a:p>
          <a:p>
            <a:r>
              <a:rPr lang="en-US" sz="2400" dirty="0">
                <a:solidFill>
                  <a:schemeClr val="accent3">
                    <a:lumMod val="50000"/>
                  </a:schemeClr>
                </a:solidFill>
              </a:rPr>
              <a:t>Salmonella</a:t>
            </a:r>
          </a:p>
          <a:p>
            <a:r>
              <a:rPr lang="en-US" sz="2400" dirty="0">
                <a:solidFill>
                  <a:schemeClr val="accent3">
                    <a:lumMod val="50000"/>
                  </a:schemeClr>
                </a:solidFill>
              </a:rPr>
              <a:t>Giardia</a:t>
            </a:r>
          </a:p>
          <a:p>
            <a:endParaRPr lang="en-US" dirty="0" smtClean="0">
              <a:solidFill>
                <a:schemeClr val="accent3">
                  <a:lumMod val="50000"/>
                </a:schemeClr>
              </a:solidFill>
            </a:endParaRPr>
          </a:p>
          <a:p>
            <a:endParaRPr lang="en-US" dirty="0" smtClean="0">
              <a:solidFill>
                <a:schemeClr val="accent3">
                  <a:lumMod val="50000"/>
                </a:schemeClr>
              </a:solidFill>
            </a:endParaRPr>
          </a:p>
          <a:p>
            <a:pPr>
              <a:buNone/>
            </a:pPr>
            <a:endParaRPr lang="en-US" b="1" dirty="0" smtClean="0">
              <a:solidFill>
                <a:schemeClr val="accent3">
                  <a:lumMod val="50000"/>
                </a:schemeClr>
              </a:solidFill>
            </a:endParaRPr>
          </a:p>
          <a:p>
            <a:endParaRPr lang="en-US" b="1" dirty="0" smtClean="0">
              <a:solidFill>
                <a:schemeClr val="accent3">
                  <a:lumMod val="50000"/>
                </a:schemeClr>
              </a:solidFill>
            </a:endParaRPr>
          </a:p>
          <a:p>
            <a:endParaRPr lang="en-US" b="1" dirty="0" smtClean="0">
              <a:solidFill>
                <a:schemeClr val="accent3">
                  <a:lumMod val="50000"/>
                </a:schemeClr>
              </a:solidFill>
            </a:endParaRPr>
          </a:p>
          <a:p>
            <a:pPr>
              <a:buNone/>
            </a:pPr>
            <a:endParaRPr lang="en-US" b="1" dirty="0">
              <a:solidFill>
                <a:schemeClr val="accent3">
                  <a:lumMod val="50000"/>
                </a:schemeClr>
              </a:solidFill>
            </a:endParaRPr>
          </a:p>
        </p:txBody>
      </p:sp>
      <p:pic>
        <p:nvPicPr>
          <p:cNvPr id="3" name="Picture 2"/>
          <p:cNvPicPr>
            <a:picLocks noChangeAspect="1"/>
          </p:cNvPicPr>
          <p:nvPr/>
        </p:nvPicPr>
        <p:blipFill>
          <a:blip r:embed="rId4"/>
          <a:stretch>
            <a:fillRect/>
          </a:stretch>
        </p:blipFill>
        <p:spPr>
          <a:xfrm>
            <a:off x="978854" y="1958340"/>
            <a:ext cx="3656452" cy="2423159"/>
          </a:xfrm>
          <a:prstGeom prst="rect">
            <a:avLst/>
          </a:prstGeom>
        </p:spPr>
      </p:pic>
    </p:spTree>
    <p:extLst>
      <p:ext uri="{BB962C8B-B14F-4D97-AF65-F5344CB8AC3E}">
        <p14:creationId xmlns:p14="http://schemas.microsoft.com/office/powerpoint/2010/main" val="64001050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114300"/>
            <a:ext cx="5593976" cy="1513698"/>
          </a:xfrm>
        </p:spPr>
        <p:txBody>
          <a:bodyPr>
            <a:noAutofit/>
          </a:bodyPr>
          <a:lstStyle/>
          <a:p>
            <a:r>
              <a:rPr lang="en-US" sz="3000" b="1" dirty="0">
                <a:solidFill>
                  <a:schemeClr val="accent3">
                    <a:lumMod val="50000"/>
                  </a:schemeClr>
                </a:solidFill>
              </a:rPr>
              <a:t>#1 way to keep from getting sick from Zoonotic Disease is to …</a:t>
            </a:r>
          </a:p>
        </p:txBody>
      </p:sp>
      <p:pic>
        <p:nvPicPr>
          <p:cNvPr id="5" name="Content Placeholder 6" descr="iStock_000007156938Large.jpg"/>
          <p:cNvPicPr>
            <a:picLocks noGrp="1" noChangeAspect="1"/>
          </p:cNvPicPr>
          <p:nvPr>
            <p:ph sz="quarter" idx="4294967295"/>
          </p:nvPr>
        </p:nvPicPr>
        <p:blipFill>
          <a:blip r:embed="rId3" cstate="print"/>
          <a:stretch>
            <a:fillRect/>
          </a:stretch>
        </p:blipFill>
        <p:spPr>
          <a:xfrm>
            <a:off x="1428750" y="1600201"/>
            <a:ext cx="3028950" cy="2013929"/>
          </a:xfrm>
          <a:prstGeom prst="rect">
            <a:avLst/>
          </a:prstGeom>
        </p:spPr>
      </p:pic>
      <p:sp>
        <p:nvSpPr>
          <p:cNvPr id="4" name="Content Placeholder 3"/>
          <p:cNvSpPr>
            <a:spLocks noGrp="1"/>
          </p:cNvSpPr>
          <p:nvPr>
            <p:ph sz="quarter" idx="4294967295"/>
          </p:nvPr>
        </p:nvSpPr>
        <p:spPr>
          <a:xfrm>
            <a:off x="4629150" y="1485900"/>
            <a:ext cx="3028950" cy="3600450"/>
          </a:xfrm>
          <a:prstGeom prst="rect">
            <a:avLst/>
          </a:prstGeom>
        </p:spPr>
        <p:txBody>
          <a:bodyPr>
            <a:normAutofit fontScale="92500" lnSpcReduction="10000"/>
          </a:bodyPr>
          <a:lstStyle/>
          <a:p>
            <a:pPr>
              <a:buNone/>
            </a:pPr>
            <a:r>
              <a:rPr lang="en-US" sz="3000" b="1" dirty="0">
                <a:solidFill>
                  <a:srgbClr val="7030A0"/>
                </a:solidFill>
              </a:rPr>
              <a:t>Wash Your Hands!</a:t>
            </a:r>
          </a:p>
          <a:p>
            <a:r>
              <a:rPr lang="en-US" sz="3225" dirty="0">
                <a:solidFill>
                  <a:schemeClr val="accent3">
                    <a:lumMod val="50000"/>
                  </a:schemeClr>
                </a:solidFill>
              </a:rPr>
              <a:t>Before eating or cooking</a:t>
            </a:r>
          </a:p>
          <a:p>
            <a:r>
              <a:rPr lang="en-US" sz="3225" dirty="0">
                <a:solidFill>
                  <a:schemeClr val="accent3">
                    <a:lumMod val="50000"/>
                  </a:schemeClr>
                </a:solidFill>
              </a:rPr>
              <a:t>After going to the bathroom</a:t>
            </a:r>
          </a:p>
          <a:p>
            <a:r>
              <a:rPr lang="en-US" sz="3225" dirty="0">
                <a:solidFill>
                  <a:schemeClr val="accent3">
                    <a:lumMod val="50000"/>
                  </a:schemeClr>
                </a:solidFill>
              </a:rPr>
              <a:t>After petting animals</a:t>
            </a:r>
          </a:p>
          <a:p>
            <a:pPr marL="0" indent="0">
              <a:buNone/>
            </a:pPr>
            <a:r>
              <a:rPr lang="en-US" sz="3000" dirty="0">
                <a:solidFill>
                  <a:schemeClr val="accent3">
                    <a:lumMod val="50000"/>
                  </a:schemeClr>
                </a:solidFill>
              </a:rPr>
              <a:t> </a:t>
            </a:r>
          </a:p>
        </p:txBody>
      </p:sp>
    </p:spTree>
    <p:extLst>
      <p:ext uri="{BB962C8B-B14F-4D97-AF65-F5344CB8AC3E}">
        <p14:creationId xmlns:p14="http://schemas.microsoft.com/office/powerpoint/2010/main" val="4149985863"/>
      </p:ext>
    </p:extLst>
  </p:cSld>
  <p:clrMapOvr>
    <a:masterClrMapping/>
  </p:clrMapOvr>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p:properties xmlns:p="http://schemas.microsoft.com/office/2006/metadata/properties" xmlns:xsi="http://www.w3.org/2001/XMLSchema-instance" xmlns:pc="http://schemas.microsoft.com/office/infopath/2007/PartnerControls">
  <documentManagement>
    <_Version xmlns="http://schemas.microsoft.com/sharepoint/v3/fields" xsi:nil="true"/>
    <_Status xmlns="http://schemas.microsoft.com/sharepoint/v3/fields">Not Started</_Statu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DE64AEEDD9B7A4D93545ACBE97D4615" ma:contentTypeVersion="2" ma:contentTypeDescription="Create a new document." ma:contentTypeScope="" ma:versionID="f49002b78e3a4a71b814eef46a983816">
  <xsd:schema xmlns:xsd="http://www.w3.org/2001/XMLSchema" xmlns:xs="http://www.w3.org/2001/XMLSchema" xmlns:p="http://schemas.microsoft.com/office/2006/metadata/properties" xmlns:ns2="http://schemas.microsoft.com/sharepoint/v3/fields" targetNamespace="http://schemas.microsoft.com/office/2006/metadata/properties" ma:root="true" ma:fieldsID="38f6db2dd0d9a0cf6a8dc37be32b365b" ns2:_="">
    <xsd:import namespace="http://schemas.microsoft.com/sharepoint/v3/fields"/>
    <xsd:element name="properties">
      <xsd:complexType>
        <xsd:sequence>
          <xsd:element name="documentManagement">
            <xsd:complexType>
              <xsd:all>
                <xsd:element ref="ns2:_Status" minOccurs="0"/>
                <xsd:element ref="ns2:_Vers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Status" ma:index="8" nillable="true" ma:displayName="Status" ma:default="Not Started" ma:internalName="_Status">
      <xsd:simpleType>
        <xsd:union memberTypes="dms:Text">
          <xsd:simpleType>
            <xsd:restriction base="dms:Choice">
              <xsd:enumeration value="Not Started"/>
              <xsd:enumeration value="Draft"/>
              <xsd:enumeration value="Reviewed"/>
              <xsd:enumeration value="Scheduled"/>
              <xsd:enumeration value="Published"/>
              <xsd:enumeration value="Final"/>
              <xsd:enumeration value="Expired"/>
            </xsd:restriction>
          </xsd:simpleType>
        </xsd:union>
      </xsd:simpleType>
    </xsd:element>
    <xsd:element name="_Version" ma:index="9" nillable="true" ma:displayName="Version" ma:internalName="_Version">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ma:displayName="Status"/>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B6F2769-7194-4217-93D3-3AF3A4742282}">
  <ds:schemaRefs>
    <ds:schemaRef ds:uri="http://schemas.microsoft.com/office/2006/metadata/properties"/>
    <ds:schemaRef ds:uri="http://schemas.microsoft.com/office/2006/documentManagement/types"/>
    <ds:schemaRef ds:uri="http://purl.org/dc/elements/1.1/"/>
    <ds:schemaRef ds:uri="http://www.w3.org/XML/1998/namespace"/>
    <ds:schemaRef ds:uri="http://schemas.microsoft.com/office/infopath/2007/PartnerControls"/>
    <ds:schemaRef ds:uri="http://purl.org/dc/terms/"/>
    <ds:schemaRef ds:uri="http://schemas.openxmlformats.org/package/2006/metadata/core-properties"/>
    <ds:schemaRef ds:uri="http://schemas.microsoft.com/sharepoint/v3/fields"/>
    <ds:schemaRef ds:uri="http://purl.org/dc/dcmitype/"/>
  </ds:schemaRefs>
</ds:datastoreItem>
</file>

<file path=customXml/itemProps2.xml><?xml version="1.0" encoding="utf-8"?>
<ds:datastoreItem xmlns:ds="http://schemas.openxmlformats.org/officeDocument/2006/customXml" ds:itemID="{E4214858-785C-42F7-BE66-6D0E79395FC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field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11771</TotalTime>
  <Words>1149</Words>
  <Application>Microsoft Office PowerPoint</Application>
  <PresentationFormat>On-screen Show (16:9)</PresentationFormat>
  <Paragraphs>126</Paragraphs>
  <Slides>13</Slides>
  <Notes>12</Notes>
  <HiddenSlides>0</HiddenSlides>
  <MMClips>1</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13</vt:i4>
      </vt:variant>
    </vt:vector>
  </HeadingPairs>
  <TitlesOfParts>
    <vt:vector size="20" baseType="lpstr">
      <vt:lpstr>ＭＳ Ｐゴシック</vt:lpstr>
      <vt:lpstr>Arial</vt:lpstr>
      <vt:lpstr>Calibri</vt:lpstr>
      <vt:lpstr>Calibri Light</vt:lpstr>
      <vt:lpstr>Wingdings</vt:lpstr>
      <vt:lpstr>1_Custom Design</vt:lpstr>
      <vt:lpstr>Custom Design</vt:lpstr>
      <vt:lpstr>PowerPoint Presentation</vt:lpstr>
      <vt:lpstr>In One Health, We study how animals, and people can live together in a healthy world. </vt:lpstr>
      <vt:lpstr>PowerPoint Presentation</vt:lpstr>
      <vt:lpstr>Global Trade &amp; Travel</vt:lpstr>
      <vt:lpstr>                Environmental health impacts                                human health</vt:lpstr>
      <vt:lpstr>                                                      At One Health we look at: </vt:lpstr>
      <vt:lpstr>                                                                Animal-Human Bond</vt:lpstr>
      <vt:lpstr> Zoonotic diseases Some diseases are transmitted between animals and humans:</vt:lpstr>
      <vt:lpstr>#1 way to keep from getting sick from Zoonotic Disease is to …</vt:lpstr>
      <vt:lpstr>Zoonotic Disease Prevention: Vector Control</vt:lpstr>
      <vt:lpstr> Cities, states, and the nation work together for  Better Public Health and Urban Planning </vt:lpstr>
      <vt:lpstr>                                                                                Video on Zoonosis and your pet</vt:lpstr>
      <vt:lpstr>One Health</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Open House</dc:title>
  <dc:creator>Christine Splichal</dc:creator>
  <cp:lastModifiedBy>Martha Nowak</cp:lastModifiedBy>
  <cp:revision>388</cp:revision>
  <cp:lastPrinted>2017-11-28T14:47:14Z</cp:lastPrinted>
  <dcterms:created xsi:type="dcterms:W3CDTF">2016-04-13T14:29:14Z</dcterms:created>
  <dcterms:modified xsi:type="dcterms:W3CDTF">2018-05-18T15:16:37Z</dcterms:modified>
  <cp:contentStatus>Draft</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0x0101000DE64AEEDD9B7A4D93545ACBE97D4615</vt:lpwstr>
  </property>
</Properties>
</file>