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74" r:id="rId4"/>
    <p:sldId id="259" r:id="rId5"/>
    <p:sldId id="268" r:id="rId6"/>
    <p:sldId id="264" r:id="rId7"/>
    <p:sldId id="265" r:id="rId8"/>
    <p:sldId id="258" r:id="rId9"/>
    <p:sldId id="298" r:id="rId10"/>
    <p:sldId id="275" r:id="rId11"/>
    <p:sldId id="272" r:id="rId12"/>
    <p:sldId id="308" r:id="rId13"/>
    <p:sldId id="262" r:id="rId14"/>
    <p:sldId id="273" r:id="rId15"/>
    <p:sldId id="269" r:id="rId16"/>
    <p:sldId id="271" r:id="rId17"/>
    <p:sldId id="276" r:id="rId18"/>
    <p:sldId id="299" r:id="rId19"/>
    <p:sldId id="263" r:id="rId20"/>
    <p:sldId id="280" r:id="rId21"/>
    <p:sldId id="279" r:id="rId22"/>
    <p:sldId id="296" r:id="rId23"/>
    <p:sldId id="281" r:id="rId24"/>
    <p:sldId id="300" r:id="rId25"/>
    <p:sldId id="277" r:id="rId26"/>
    <p:sldId id="285" r:id="rId27"/>
    <p:sldId id="286" r:id="rId28"/>
    <p:sldId id="290" r:id="rId29"/>
    <p:sldId id="287" r:id="rId30"/>
    <p:sldId id="288" r:id="rId31"/>
    <p:sldId id="292" r:id="rId32"/>
    <p:sldId id="293" r:id="rId33"/>
    <p:sldId id="294" r:id="rId34"/>
    <p:sldId id="295" r:id="rId35"/>
    <p:sldId id="289" r:id="rId36"/>
    <p:sldId id="291" r:id="rId37"/>
    <p:sldId id="301" r:id="rId38"/>
    <p:sldId id="278" r:id="rId39"/>
    <p:sldId id="283" r:id="rId40"/>
    <p:sldId id="284" r:id="rId41"/>
    <p:sldId id="282" r:id="rId42"/>
    <p:sldId id="302" r:id="rId43"/>
    <p:sldId id="305" r:id="rId44"/>
    <p:sldId id="307" r:id="rId45"/>
    <p:sldId id="297" r:id="rId46"/>
    <p:sldId id="303" r:id="rId47"/>
    <p:sldId id="270" r:id="rId4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77911" autoAdjust="0"/>
  </p:normalViewPr>
  <p:slideViewPr>
    <p:cSldViewPr snapToGrid="0" snapToObjects="1">
      <p:cViewPr>
        <p:scale>
          <a:sx n="100" d="100"/>
          <a:sy n="100" d="100"/>
        </p:scale>
        <p:origin x="1960" y="43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3C4DB26-73F2-4C8E-8C8B-0A0AAEEAEC90}" type="datetimeFigureOut">
              <a:rPr lang="en-US" smtClean="0"/>
              <a:t>6/15/18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7225B9B-5F02-4BB0-9710-0B06593D394B}" type="slidenum">
              <a:rPr lang="en-US" smtClean="0"/>
              <a:t>‹#›</a:t>
            </a:fld>
            <a:endParaRPr lang="en-US"/>
          </a:p>
        </p:txBody>
      </p:sp>
    </p:spTree>
    <p:extLst>
      <p:ext uri="{BB962C8B-B14F-4D97-AF65-F5344CB8AC3E}">
        <p14:creationId xmlns:p14="http://schemas.microsoft.com/office/powerpoint/2010/main" val="1868070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A774365-8C47-4D2B-8B19-0347B0C7FCD4}" type="datetimeFigureOut">
              <a:rPr lang="en-US" smtClean="0"/>
              <a:t>6/15/18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786BC1E-274D-4614-B2EA-A7475238D399}" type="slidenum">
              <a:rPr lang="en-US" smtClean="0"/>
              <a:t>‹#›</a:t>
            </a:fld>
            <a:endParaRPr lang="en-US"/>
          </a:p>
        </p:txBody>
      </p:sp>
    </p:spTree>
    <p:extLst>
      <p:ext uri="{BB962C8B-B14F-4D97-AF65-F5344CB8AC3E}">
        <p14:creationId xmlns:p14="http://schemas.microsoft.com/office/powerpoint/2010/main" val="64320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1</a:t>
            </a:fld>
            <a:endParaRPr lang="en-US"/>
          </a:p>
        </p:txBody>
      </p:sp>
    </p:spTree>
    <p:extLst>
      <p:ext uri="{BB962C8B-B14F-4D97-AF65-F5344CB8AC3E}">
        <p14:creationId xmlns:p14="http://schemas.microsoft.com/office/powerpoint/2010/main" val="89185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86BC1E-274D-4614-B2EA-A7475238D399}" type="slidenum">
              <a:rPr lang="en-US" smtClean="0"/>
              <a:t>30</a:t>
            </a:fld>
            <a:endParaRPr lang="en-US"/>
          </a:p>
        </p:txBody>
      </p:sp>
    </p:spTree>
    <p:extLst>
      <p:ext uri="{BB962C8B-B14F-4D97-AF65-F5344CB8AC3E}">
        <p14:creationId xmlns:p14="http://schemas.microsoft.com/office/powerpoint/2010/main" val="380579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One Health Commission is to improve the health of people, animals, and our environment by uniting public health professionals and promoting professional collaborations.5  The One Health Initiative has used the internet to educate people about the connection between human health, animal health, and ecosystem health, while promoting the group work effort of health care  professionals  for the improved health of all.6 </a:t>
            </a:r>
          </a:p>
        </p:txBody>
      </p:sp>
      <p:sp>
        <p:nvSpPr>
          <p:cNvPr id="4" name="Slide Number Placeholder 3"/>
          <p:cNvSpPr>
            <a:spLocks noGrp="1"/>
          </p:cNvSpPr>
          <p:nvPr>
            <p:ph type="sldNum" sz="quarter" idx="10"/>
          </p:nvPr>
        </p:nvSpPr>
        <p:spPr/>
        <p:txBody>
          <a:bodyPr/>
          <a:lstStyle/>
          <a:p>
            <a:fld id="{AB41FE17-B01F-45E1-B6B4-AE3377A17E94}" type="slidenum">
              <a:rPr lang="en-US" smtClean="0"/>
              <a:t>35</a:t>
            </a:fld>
            <a:endParaRPr lang="en-US"/>
          </a:p>
        </p:txBody>
      </p:sp>
    </p:spTree>
    <p:extLst>
      <p:ext uri="{BB962C8B-B14F-4D97-AF65-F5344CB8AC3E}">
        <p14:creationId xmlns:p14="http://schemas.microsoft.com/office/powerpoint/2010/main" val="386161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38</a:t>
            </a:fld>
            <a:endParaRPr lang="en-US"/>
          </a:p>
        </p:txBody>
      </p:sp>
    </p:spTree>
    <p:extLst>
      <p:ext uri="{BB962C8B-B14F-4D97-AF65-F5344CB8AC3E}">
        <p14:creationId xmlns:p14="http://schemas.microsoft.com/office/powerpoint/2010/main" val="294658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43</a:t>
            </a:fld>
            <a:endParaRPr lang="en-US"/>
          </a:p>
        </p:txBody>
      </p:sp>
    </p:spTree>
    <p:extLst>
      <p:ext uri="{BB962C8B-B14F-4D97-AF65-F5344CB8AC3E}">
        <p14:creationId xmlns:p14="http://schemas.microsoft.com/office/powerpoint/2010/main" val="19932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46</a:t>
            </a:fld>
            <a:endParaRPr lang="en-US"/>
          </a:p>
        </p:txBody>
      </p:sp>
    </p:spTree>
    <p:extLst>
      <p:ext uri="{BB962C8B-B14F-4D97-AF65-F5344CB8AC3E}">
        <p14:creationId xmlns:p14="http://schemas.microsoft.com/office/powerpoint/2010/main" val="18439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47</a:t>
            </a:fld>
            <a:endParaRPr lang="en-US"/>
          </a:p>
        </p:txBody>
      </p:sp>
    </p:spTree>
    <p:extLst>
      <p:ext uri="{BB962C8B-B14F-4D97-AF65-F5344CB8AC3E}">
        <p14:creationId xmlns:p14="http://schemas.microsoft.com/office/powerpoint/2010/main" val="325419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means a state of complete physical, mental and social well-being and not merely the absence of disease or infirmity. – World Health Organization </a:t>
            </a:r>
          </a:p>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4</a:t>
            </a:fld>
            <a:endParaRPr lang="en-US"/>
          </a:p>
        </p:txBody>
      </p:sp>
    </p:spTree>
    <p:extLst>
      <p:ext uri="{BB962C8B-B14F-4D97-AF65-F5344CB8AC3E}">
        <p14:creationId xmlns:p14="http://schemas.microsoft.com/office/powerpoint/2010/main" val="55423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11</a:t>
            </a:fld>
            <a:endParaRPr lang="en-US"/>
          </a:p>
        </p:txBody>
      </p:sp>
    </p:spTree>
    <p:extLst>
      <p:ext uri="{BB962C8B-B14F-4D97-AF65-F5344CB8AC3E}">
        <p14:creationId xmlns:p14="http://schemas.microsoft.com/office/powerpoint/2010/main" val="144590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12</a:t>
            </a:fld>
            <a:endParaRPr lang="en-US"/>
          </a:p>
        </p:txBody>
      </p:sp>
    </p:spTree>
    <p:extLst>
      <p:ext uri="{BB962C8B-B14F-4D97-AF65-F5344CB8AC3E}">
        <p14:creationId xmlns:p14="http://schemas.microsoft.com/office/powerpoint/2010/main" val="114905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14</a:t>
            </a:fld>
            <a:endParaRPr lang="en-US"/>
          </a:p>
        </p:txBody>
      </p:sp>
    </p:spTree>
    <p:extLst>
      <p:ext uri="{BB962C8B-B14F-4D97-AF65-F5344CB8AC3E}">
        <p14:creationId xmlns:p14="http://schemas.microsoft.com/office/powerpoint/2010/main" val="115260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20</a:t>
            </a:fld>
            <a:endParaRPr lang="en-US"/>
          </a:p>
        </p:txBody>
      </p:sp>
    </p:spTree>
    <p:extLst>
      <p:ext uri="{BB962C8B-B14F-4D97-AF65-F5344CB8AC3E}">
        <p14:creationId xmlns:p14="http://schemas.microsoft.com/office/powerpoint/2010/main" val="216191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http://www.whatispublichealth.org/careers/pfizerguide/nutritionist.pdf</a:t>
            </a:r>
          </a:p>
          <a:p>
            <a:endParaRPr lang="en-US" dirty="0"/>
          </a:p>
          <a:p>
            <a:endParaRPr lang="en-US" dirty="0"/>
          </a:p>
          <a:p>
            <a:endParaRPr lang="en-US" dirty="0"/>
          </a:p>
          <a:p>
            <a:r>
              <a:rPr lang="en-US" dirty="0"/>
              <a:t>http://www.utexas.edu/lbj/sites/default/files/file/careers/APSIA%20-%20PUBLIC%20HEALTH%20&amp;%20NUTRITION.pdf</a:t>
            </a:r>
          </a:p>
        </p:txBody>
      </p:sp>
      <p:sp>
        <p:nvSpPr>
          <p:cNvPr id="4" name="Slide Number Placeholder 3"/>
          <p:cNvSpPr>
            <a:spLocks noGrp="1"/>
          </p:cNvSpPr>
          <p:nvPr>
            <p:ph type="sldNum" sz="quarter" idx="10"/>
          </p:nvPr>
        </p:nvSpPr>
        <p:spPr/>
        <p:txBody>
          <a:bodyPr/>
          <a:lstStyle/>
          <a:p>
            <a:fld id="{B786BC1E-274D-4614-B2EA-A7475238D399}" type="slidenum">
              <a:rPr lang="en-US" smtClean="0"/>
              <a:t>24</a:t>
            </a:fld>
            <a:endParaRPr lang="en-US"/>
          </a:p>
        </p:txBody>
      </p:sp>
    </p:spTree>
    <p:extLst>
      <p:ext uri="{BB962C8B-B14F-4D97-AF65-F5344CB8AC3E}">
        <p14:creationId xmlns:p14="http://schemas.microsoft.com/office/powerpoint/2010/main" val="203645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BC1E-274D-4614-B2EA-A7475238D399}" type="slidenum">
              <a:rPr lang="en-US" smtClean="0"/>
              <a:t>25</a:t>
            </a:fld>
            <a:endParaRPr lang="en-US"/>
          </a:p>
        </p:txBody>
      </p:sp>
    </p:spTree>
    <p:extLst>
      <p:ext uri="{BB962C8B-B14F-4D97-AF65-F5344CB8AC3E}">
        <p14:creationId xmlns:p14="http://schemas.microsoft.com/office/powerpoint/2010/main" val="167587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https://www.onehealthcommission.org/en/fast_facts/</a:t>
            </a:r>
          </a:p>
          <a:p>
            <a:r>
              <a:rPr lang="en-US" dirty="0"/>
              <a:t>The recent increase of emerging and reemerging zoonotic diseases that affect both humans and animals has caused an increase in the need for communication and education about the One Health concept at all levels of academia. </a:t>
            </a:r>
          </a:p>
        </p:txBody>
      </p:sp>
      <p:sp>
        <p:nvSpPr>
          <p:cNvPr id="4" name="Slide Number Placeholder 3"/>
          <p:cNvSpPr>
            <a:spLocks noGrp="1"/>
          </p:cNvSpPr>
          <p:nvPr>
            <p:ph type="sldNum" sz="quarter" idx="10"/>
          </p:nvPr>
        </p:nvSpPr>
        <p:spPr/>
        <p:txBody>
          <a:bodyPr/>
          <a:lstStyle/>
          <a:p>
            <a:fld id="{AB41FE17-B01F-45E1-B6B4-AE3377A17E94}" type="slidenum">
              <a:rPr lang="en-US" smtClean="0"/>
              <a:t>28</a:t>
            </a:fld>
            <a:endParaRPr lang="en-US"/>
          </a:p>
        </p:txBody>
      </p:sp>
    </p:spTree>
    <p:extLst>
      <p:ext uri="{BB962C8B-B14F-4D97-AF65-F5344CB8AC3E}">
        <p14:creationId xmlns:p14="http://schemas.microsoft.com/office/powerpoint/2010/main" val="130252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E524E-41FF-4BAC-88C5-6DD86A05DDEE}" type="datetime1">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16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A565D-F8FB-4064-A1F6-0C112A430897}" type="datetime1">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C43F9-354C-427F-B288-EF0B7968B22D}" type="datetime1">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42"/>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38231-1CA9-429E-9D25-9F096A43ACF0}" type="datetime1">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61D75-A3E7-4D75-9492-8CB4A312F0A4}" type="datetime1">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4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B6F4D4-0B92-4CC8-AE00-C15896F03618}" type="datetime1">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2966"/>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05C9E-8568-45F3-90D3-BF379C95A568}" type="datetime1">
              <a:rPr lang="en-US" smtClean="0"/>
              <a:t>6/15/18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2966"/>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14A8F1F-E2F2-49FF-984C-33D04A41F4C2}" type="datetime1">
              <a:rPr lang="en-US" smtClean="0"/>
              <a:t>6/15/18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F3316-BCA9-4144-BA42-B42C0E38EFEC}" type="datetime1">
              <a:rPr lang="en-US" smtClean="0"/>
              <a:t>6/15/18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27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19350-C605-45FF-A070-A9EC986B906B}" type="datetime1">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96D9B5-6A8E-4F2C-8E4B-A89B8B6F8E15}" type="datetime1">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C1BC-FC06-3747-95B7-C3609944E2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7518B-C6EC-4E2A-9AB3-F9378FD0B20A}" type="datetime1">
              <a:rPr lang="en-US" smtClean="0"/>
              <a:t>6/15/18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0C1BC-FC06-3747-95B7-C3609944E265}" type="slidenum">
              <a:rPr lang="en-US" smtClean="0"/>
              <a:pPr/>
              <a:t>‹#›</a:t>
            </a:fld>
            <a:endParaRPr lang="en-US"/>
          </a:p>
        </p:txBody>
      </p:sp>
      <p:pic>
        <p:nvPicPr>
          <p:cNvPr id="7" name="Picture 6" descr="new template.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oodsafety.ksu.edu/en/" TargetMode="External"/><Relationship Id="rId2" Type="http://schemas.openxmlformats.org/officeDocument/2006/relationships/hyperlink" Target="http://www.csrees.usda.gov/foodsafetybiosecurity.cfm" TargetMode="External"/><Relationship Id="rId1" Type="http://schemas.openxmlformats.org/officeDocument/2006/relationships/slideLayout" Target="../slideLayouts/slideLayout2.xml"/><Relationship Id="rId6" Type="http://schemas.openxmlformats.org/officeDocument/2006/relationships/hyperlink" Target="http://www.foodsafety.gov/keep/basics/ads/index.html" TargetMode="External"/><Relationship Id="rId5" Type="http://schemas.openxmlformats.org/officeDocument/2006/relationships/hyperlink" Target="http://www.foodsafety.gov/" TargetMode="External"/><Relationship Id="rId4" Type="http://schemas.openxmlformats.org/officeDocument/2006/relationships/hyperlink" Target="http://www.cdc.gov/foodsafe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h.berkeley.edu/areas-study/public-health-nutri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cdc.gov/nutrition/data-statistics/index.html" TargetMode="External"/><Relationship Id="rId7" Type="http://schemas.openxmlformats.org/officeDocument/2006/relationships/hyperlink" Target="http://www.ksre.ksu.edu/humannutrition/" TargetMode="External"/><Relationship Id="rId2" Type="http://schemas.openxmlformats.org/officeDocument/2006/relationships/hyperlink" Target="http://www.cdc.gov/phlp/publications/topic/nutrition.html" TargetMode="External"/><Relationship Id="rId1" Type="http://schemas.openxmlformats.org/officeDocument/2006/relationships/slideLayout" Target="../slideLayouts/slideLayout2.xml"/><Relationship Id="rId6" Type="http://schemas.openxmlformats.org/officeDocument/2006/relationships/hyperlink" Target="http://www.he.k-state.edu/fnp/" TargetMode="External"/><Relationship Id="rId5" Type="http://schemas.openxmlformats.org/officeDocument/2006/relationships/hyperlink" Target="http://www.nutrition.gov/" TargetMode="External"/><Relationship Id="rId4" Type="http://schemas.openxmlformats.org/officeDocument/2006/relationships/hyperlink" Target="http://www.nutrition.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hyperlink" Target="http://www.cdc.gov/ncezid/about-ncezid.html" TargetMode="External"/><Relationship Id="rId1" Type="http://schemas.openxmlformats.org/officeDocument/2006/relationships/slideLayout" Target="../slideLayouts/slideLayout2.xml"/><Relationship Id="rId6" Type="http://schemas.openxmlformats.org/officeDocument/2006/relationships/hyperlink" Target="http://www.ceezad.org/" TargetMode="External"/><Relationship Id="rId5" Type="http://schemas.openxmlformats.org/officeDocument/2006/relationships/hyperlink" Target="http://www.avma.org/" TargetMode="External"/><Relationship Id="rId4" Type="http://schemas.openxmlformats.org/officeDocument/2006/relationships/hyperlink" Target="http://www.astmh.org/AM/Template.cfm?Section=Home1&amp;Template=/Templates/TemplateHomepage/Testsite_1505_20081009T123342_LayoutHomePage.cf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wmf"/></Relationships>
</file>

<file path=ppt/slides/_rels/slide36.xml.rels><?xml version="1.0" encoding="UTF-8" standalone="yes"?>
<Relationships xmlns="http://schemas.openxmlformats.org/package/2006/relationships"><Relationship Id="rId8" Type="http://schemas.openxmlformats.org/officeDocument/2006/relationships/hyperlink" Target="http://libguides.usask.ca/onehealth" TargetMode="External"/><Relationship Id="rId3" Type="http://schemas.openxmlformats.org/officeDocument/2006/relationships/hyperlink" Target="http://www.cdc.gov/nczved/framework/features/convergence.html" TargetMode="External"/><Relationship Id="rId7" Type="http://schemas.openxmlformats.org/officeDocument/2006/relationships/hyperlink" Target="http://www.vetmed.ucdavis.edu/ohi/index.cfm"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6" Type="http://schemas.openxmlformats.org/officeDocument/2006/relationships/hyperlink" Target="http://www.oneworldonehealth.org/" TargetMode="External"/><Relationship Id="rId5" Type="http://schemas.openxmlformats.org/officeDocument/2006/relationships/hyperlink" Target="http://www.onehealthinitiative.com/" TargetMode="External"/><Relationship Id="rId10" Type="http://schemas.openxmlformats.org/officeDocument/2006/relationships/hyperlink" Target="http://www.worldrabiesday.org/" TargetMode="External"/><Relationship Id="rId4" Type="http://schemas.openxmlformats.org/officeDocument/2006/relationships/hyperlink" Target="http://www.onehealthcommission.org/" TargetMode="External"/><Relationship Id="rId9" Type="http://schemas.openxmlformats.org/officeDocument/2006/relationships/hyperlink" Target="http://www.aphis.usda.gov/animal_health/one_health/"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hysicalactivitysociety.org/" TargetMode="External"/><Relationship Id="rId2" Type="http://schemas.openxmlformats.org/officeDocument/2006/relationships/hyperlink" Target="http://www.cdc.gov/physicalactivity/index.html" TargetMode="External"/><Relationship Id="rId1" Type="http://schemas.openxmlformats.org/officeDocument/2006/relationships/slideLayout" Target="../slideLayouts/slideLayout2.xml"/><Relationship Id="rId6" Type="http://schemas.openxmlformats.org/officeDocument/2006/relationships/hyperlink" Target="http://www.who.int/dietphysicalactivity/en/" TargetMode="External"/><Relationship Id="rId5" Type="http://schemas.openxmlformats.org/officeDocument/2006/relationships/hyperlink" Target="http://www.k-state.edu/mphealth/areas/physical_activity.html" TargetMode="External"/><Relationship Id="rId4" Type="http://schemas.openxmlformats.org/officeDocument/2006/relationships/hyperlink" Target="http://www.parcph.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hyperlink" Target="http://www.neha.org/" TargetMode="External"/><Relationship Id="rId7" Type="http://schemas.openxmlformats.org/officeDocument/2006/relationships/hyperlink" Target="http://www.cdc.gov/nceh/" TargetMode="External"/><Relationship Id="rId2" Type="http://schemas.openxmlformats.org/officeDocument/2006/relationships/hyperlink" Target="http://www.careerenvhealth.com/" TargetMode="External"/><Relationship Id="rId1" Type="http://schemas.openxmlformats.org/officeDocument/2006/relationships/slideLayout" Target="../slideLayouts/slideLayout2.xml"/><Relationship Id="rId6" Type="http://schemas.openxmlformats.org/officeDocument/2006/relationships/hyperlink" Target="http://www.ehscareers.com/" TargetMode="External"/><Relationship Id="rId5" Type="http://schemas.openxmlformats.org/officeDocument/2006/relationships/hyperlink" Target="http://www.ccdeh.com/" TargetMode="External"/><Relationship Id="rId4" Type="http://schemas.openxmlformats.org/officeDocument/2006/relationships/hyperlink" Target="http://www.epa.go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ducationplanner.org/students/career-planning/find-careers/career-clusters.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cademy.asm.org/images/stories/documents/preharvestfoodsafetycolor.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whatispublichealth.org/" TargetMode="External"/><Relationship Id="rId3" Type="http://schemas.openxmlformats.org/officeDocument/2006/relationships/hyperlink" Target="http://www.youtube.com/watch?v=zZG94c7xQmE&amp;feature=BFa&amp;list=SPB9F7F741378B607B" TargetMode="External"/><Relationship Id="rId7" Type="http://schemas.openxmlformats.org/officeDocument/2006/relationships/hyperlink" Target="http://www.cdc.gov/" TargetMode="External"/><Relationship Id="rId2" Type="http://schemas.openxmlformats.org/officeDocument/2006/relationships/hyperlink" Target="http://www.healthypeople.gov/2020/default.aspx" TargetMode="External"/><Relationship Id="rId1" Type="http://schemas.openxmlformats.org/officeDocument/2006/relationships/slideLayout" Target="../slideLayouts/slideLayout2.xml"/><Relationship Id="rId6" Type="http://schemas.openxmlformats.org/officeDocument/2006/relationships/hyperlink" Target="http://www.kpha.us/" TargetMode="External"/><Relationship Id="rId5" Type="http://schemas.openxmlformats.org/officeDocument/2006/relationships/hyperlink" Target="http://www.apha.org/" TargetMode="External"/><Relationship Id="rId4" Type="http://schemas.openxmlformats.org/officeDocument/2006/relationships/hyperlink" Target="http://www.asph.org/" TargetMode="External"/><Relationship Id="rId9" Type="http://schemas.openxmlformats.org/officeDocument/2006/relationships/hyperlink" Target="http://www.aphaportal.org/generationpublichealth/pg_gphvideo.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0874"/>
            <a:ext cx="9144000" cy="1470025"/>
          </a:xfrm>
        </p:spPr>
        <p:txBody>
          <a:bodyPr>
            <a:normAutofit/>
          </a:bodyPr>
          <a:lstStyle/>
          <a:p>
            <a:r>
              <a:rPr lang="en-US" dirty="0"/>
              <a:t>Exploring Public Health Careers  </a:t>
            </a:r>
          </a:p>
        </p:txBody>
      </p:sp>
      <p:sp>
        <p:nvSpPr>
          <p:cNvPr id="3" name="Subtitle 2"/>
          <p:cNvSpPr>
            <a:spLocks noGrp="1"/>
          </p:cNvSpPr>
          <p:nvPr>
            <p:ph type="subTitle" idx="1"/>
          </p:nvPr>
        </p:nvSpPr>
        <p:spPr>
          <a:xfrm>
            <a:off x="723014" y="4312228"/>
            <a:ext cx="7846828" cy="1752600"/>
          </a:xfrm>
        </p:spPr>
        <p:txBody>
          <a:bodyPr>
            <a:normAutofit/>
          </a:bodyPr>
          <a:lstStyle/>
          <a:p>
            <a:r>
              <a:rPr lang="en-US" dirty="0"/>
              <a:t>Martha Nowak, M.Ed. </a:t>
            </a:r>
          </a:p>
          <a:p>
            <a:r>
              <a:rPr lang="en-US" dirty="0"/>
              <a:t>Program Coordinator for One Health Kansas</a:t>
            </a:r>
          </a:p>
          <a:p>
            <a:r>
              <a:rPr lang="en-US" dirty="0"/>
              <a:t>August 28,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984"/>
            <a:ext cx="8229600" cy="1143000"/>
          </a:xfrm>
        </p:spPr>
        <p:txBody>
          <a:bodyPr/>
          <a:lstStyle/>
          <a:p>
            <a:r>
              <a:rPr lang="en-US" dirty="0"/>
              <a:t>Food Safety and Biosecurity </a:t>
            </a:r>
          </a:p>
        </p:txBody>
      </p:sp>
      <p:sp>
        <p:nvSpPr>
          <p:cNvPr id="3" name="Content Placeholder 2"/>
          <p:cNvSpPr>
            <a:spLocks noGrp="1"/>
          </p:cNvSpPr>
          <p:nvPr>
            <p:ph idx="1"/>
          </p:nvPr>
        </p:nvSpPr>
        <p:spPr>
          <a:xfrm>
            <a:off x="0" y="1600200"/>
            <a:ext cx="9144000" cy="4525963"/>
          </a:xfrm>
        </p:spPr>
        <p:txBody>
          <a:bodyPr>
            <a:normAutofit/>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8031"/>
            <a:ext cx="9048750" cy="29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94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67"/>
            <a:ext cx="8229600" cy="1143000"/>
          </a:xfrm>
        </p:spPr>
        <p:txBody>
          <a:bodyPr>
            <a:normAutofit/>
          </a:bodyPr>
          <a:lstStyle/>
          <a:p>
            <a:r>
              <a:rPr lang="en-US" u="sng" dirty="0"/>
              <a:t>Food Safety Definition:</a:t>
            </a:r>
          </a:p>
        </p:txBody>
      </p:sp>
      <p:sp>
        <p:nvSpPr>
          <p:cNvPr id="3" name="Content Placeholder 2"/>
          <p:cNvSpPr>
            <a:spLocks noGrp="1"/>
          </p:cNvSpPr>
          <p:nvPr>
            <p:ph idx="1"/>
          </p:nvPr>
        </p:nvSpPr>
        <p:spPr/>
        <p:txBody>
          <a:bodyPr>
            <a:normAutofit/>
          </a:bodyPr>
          <a:lstStyle/>
          <a:p>
            <a:pPr marL="0" indent="0">
              <a:buNone/>
            </a:pPr>
            <a:r>
              <a:rPr lang="en-US" sz="4800" dirty="0"/>
              <a:t>The conditions and practices that preserve the quality of food to prevent contamination and foodborne illnesses</a:t>
            </a:r>
          </a:p>
          <a:p>
            <a:pPr marL="0" indent="0">
              <a:buNone/>
            </a:pPr>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Footer Placeholder 3"/>
          <p:cNvSpPr>
            <a:spLocks noGrp="1"/>
          </p:cNvSpPr>
          <p:nvPr>
            <p:ph type="ftr" sz="quarter" idx="11"/>
          </p:nvPr>
        </p:nvSpPr>
        <p:spPr>
          <a:xfrm>
            <a:off x="457200" y="5761038"/>
            <a:ext cx="8686800" cy="365125"/>
          </a:xfrm>
        </p:spPr>
        <p:txBody>
          <a:bodyPr/>
          <a:lstStyle/>
          <a:p>
            <a:pPr algn="r"/>
            <a:r>
              <a:rPr lang="en-US" dirty="0"/>
              <a:t>Source: Food Safety http://www.umm.edu/ency/article/002434.htm#ixzz2U7t1B8qe U of Maryland Medical Center </a:t>
            </a:r>
          </a:p>
        </p:txBody>
      </p:sp>
    </p:spTree>
    <p:extLst>
      <p:ext uri="{BB962C8B-B14F-4D97-AF65-F5344CB8AC3E}">
        <p14:creationId xmlns:p14="http://schemas.microsoft.com/office/powerpoint/2010/main" val="301201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67"/>
            <a:ext cx="8229600" cy="1143000"/>
          </a:xfrm>
        </p:spPr>
        <p:txBody>
          <a:bodyPr>
            <a:normAutofit/>
          </a:bodyPr>
          <a:lstStyle/>
          <a:p>
            <a:r>
              <a:rPr lang="en-US" dirty="0"/>
              <a:t>Food Safety Function</a:t>
            </a:r>
          </a:p>
        </p:txBody>
      </p:sp>
      <p:sp>
        <p:nvSpPr>
          <p:cNvPr id="3" name="Content Placeholder 2"/>
          <p:cNvSpPr>
            <a:spLocks noGrp="1"/>
          </p:cNvSpPr>
          <p:nvPr>
            <p:ph idx="1"/>
          </p:nvPr>
        </p:nvSpPr>
        <p:spPr/>
        <p:txBody>
          <a:bodyPr>
            <a:normAutofit/>
          </a:bodyPr>
          <a:lstStyle/>
          <a:p>
            <a:r>
              <a:rPr lang="en-US" sz="2800" b="1" dirty="0"/>
              <a:t>Properly handling and preparing food greatly reduces the risks of getting foodborne illnesses</a:t>
            </a:r>
          </a:p>
          <a:p>
            <a:r>
              <a:rPr lang="en-US" sz="2800" b="1" dirty="0"/>
              <a:t>Food can be contaminated in several different ways: </a:t>
            </a:r>
          </a:p>
          <a:p>
            <a:pPr lvl="1"/>
            <a:r>
              <a:rPr lang="en-US" sz="3200" dirty="0"/>
              <a:t>Improper handling during processing</a:t>
            </a:r>
          </a:p>
          <a:p>
            <a:pPr lvl="1"/>
            <a:r>
              <a:rPr lang="en-US" sz="3200" dirty="0"/>
              <a:t> Improper temp. during storage &amp; transport </a:t>
            </a:r>
          </a:p>
          <a:p>
            <a:pPr lvl="1"/>
            <a:r>
              <a:rPr lang="en-US" sz="3200" dirty="0"/>
              <a:t>Failure to cook or store the food properly can cause further contamination</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Footer Placeholder 3"/>
          <p:cNvSpPr>
            <a:spLocks noGrp="1"/>
          </p:cNvSpPr>
          <p:nvPr>
            <p:ph type="ftr" sz="quarter" idx="11"/>
          </p:nvPr>
        </p:nvSpPr>
        <p:spPr>
          <a:xfrm>
            <a:off x="457200" y="5761038"/>
            <a:ext cx="8686800" cy="365125"/>
          </a:xfrm>
        </p:spPr>
        <p:txBody>
          <a:bodyPr/>
          <a:lstStyle/>
          <a:p>
            <a:pPr algn="r"/>
            <a:r>
              <a:rPr lang="en-US" dirty="0"/>
              <a:t>Source: Food Safety http://www.umm.edu/ency/article/002434.htm#ixzz2U7t1B8qe U of Maryland Medical Center </a:t>
            </a:r>
          </a:p>
        </p:txBody>
      </p:sp>
    </p:spTree>
    <p:extLst>
      <p:ext uri="{BB962C8B-B14F-4D97-AF65-F5344CB8AC3E}">
        <p14:creationId xmlns:p14="http://schemas.microsoft.com/office/powerpoint/2010/main" val="25821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763"/>
            <a:ext cx="8229600" cy="1143000"/>
          </a:xfrm>
        </p:spPr>
        <p:txBody>
          <a:bodyPr>
            <a:normAutofit fontScale="90000"/>
          </a:bodyPr>
          <a:lstStyle/>
          <a:p>
            <a:r>
              <a:rPr lang="en-US" dirty="0"/>
              <a:t>Why Food Safety and Biosecurity? </a:t>
            </a:r>
            <a:br>
              <a:rPr lang="en-US" dirty="0"/>
            </a:br>
            <a:endParaRPr lang="en-US" dirty="0"/>
          </a:p>
        </p:txBody>
      </p:sp>
      <p:sp>
        <p:nvSpPr>
          <p:cNvPr id="3" name="Content Placeholder 2"/>
          <p:cNvSpPr>
            <a:spLocks noGrp="1"/>
          </p:cNvSpPr>
          <p:nvPr>
            <p:ph idx="1"/>
          </p:nvPr>
        </p:nvSpPr>
        <p:spPr/>
        <p:txBody>
          <a:bodyPr>
            <a:normAutofit/>
          </a:bodyPr>
          <a:lstStyle/>
          <a:p>
            <a:r>
              <a:rPr lang="en-US" dirty="0"/>
              <a:t>CDC estimates that each year roughly 1 in 6 Americans (or 48 million people) gets sick, 128,000 are hospitalized, and 3,000 die of foodborne diseases </a:t>
            </a:r>
          </a:p>
          <a:p>
            <a:r>
              <a:rPr lang="en-US" dirty="0"/>
              <a:t>USDA seeks to reduce the incidence of foodborne illness and provide a safer food supply by supporting research, education, and extension activities</a:t>
            </a:r>
          </a:p>
        </p:txBody>
      </p:sp>
      <p:sp>
        <p:nvSpPr>
          <p:cNvPr id="4" name="Footer Placeholder 3"/>
          <p:cNvSpPr>
            <a:spLocks noGrp="1"/>
          </p:cNvSpPr>
          <p:nvPr>
            <p:ph type="ftr" sz="quarter" idx="11"/>
          </p:nvPr>
        </p:nvSpPr>
        <p:spPr>
          <a:xfrm>
            <a:off x="2115403" y="5761038"/>
            <a:ext cx="7028597" cy="365125"/>
          </a:xfrm>
        </p:spPr>
        <p:txBody>
          <a:bodyPr/>
          <a:lstStyle/>
          <a:p>
            <a:r>
              <a:rPr lang="en-US" dirty="0"/>
              <a:t>Source: USDA NIFA Food Safety and Biosecurity http://www.csrees.usda.gov/foodsafetybiosecurity.cfm</a:t>
            </a:r>
          </a:p>
        </p:txBody>
      </p:sp>
    </p:spTree>
    <p:extLst>
      <p:ext uri="{BB962C8B-B14F-4D97-AF65-F5344CB8AC3E}">
        <p14:creationId xmlns:p14="http://schemas.microsoft.com/office/powerpoint/2010/main" val="67994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226"/>
            <a:ext cx="8229600" cy="1143000"/>
          </a:xfrm>
        </p:spPr>
        <p:txBody>
          <a:bodyPr/>
          <a:lstStyle/>
          <a:p>
            <a:r>
              <a:rPr lang="en-US" dirty="0"/>
              <a:t>Food Poisoning</a:t>
            </a:r>
          </a:p>
        </p:txBody>
      </p:sp>
      <p:sp>
        <p:nvSpPr>
          <p:cNvPr id="3" name="Content Placeholder 2"/>
          <p:cNvSpPr>
            <a:spLocks noGrp="1"/>
          </p:cNvSpPr>
          <p:nvPr>
            <p:ph idx="1"/>
          </p:nvPr>
        </p:nvSpPr>
        <p:spPr>
          <a:xfrm>
            <a:off x="163284" y="1548742"/>
            <a:ext cx="8980715" cy="4525963"/>
          </a:xfrm>
        </p:spPr>
        <p:txBody>
          <a:bodyPr>
            <a:normAutofit/>
          </a:bodyPr>
          <a:lstStyle/>
          <a:p>
            <a:r>
              <a:rPr lang="en-US" dirty="0"/>
              <a:t>Occurs when you swallow food or water that has been contaminated with certain types of bacteria, parasites, viruses, or toxins</a:t>
            </a:r>
          </a:p>
          <a:p>
            <a:r>
              <a:rPr lang="en-US" dirty="0"/>
              <a:t>Often due to common bacteria such as Staphylococcus or Escherichia coli (</a:t>
            </a:r>
            <a:r>
              <a:rPr lang="en-US" i="1" dirty="0"/>
              <a:t>E</a:t>
            </a:r>
            <a:r>
              <a:rPr lang="en-US" dirty="0"/>
              <a:t>. coli)</a:t>
            </a:r>
          </a:p>
          <a:p>
            <a:r>
              <a:rPr lang="en-US" dirty="0"/>
              <a:t>More common after eating at picnics, school cafeterias, large social functions, or restaurants where one or more people may become sick</a:t>
            </a:r>
          </a:p>
          <a:p>
            <a:endParaRPr lang="en-US" dirty="0"/>
          </a:p>
          <a:p>
            <a:endParaRPr lang="en-US" dirty="0"/>
          </a:p>
        </p:txBody>
      </p:sp>
      <p:sp>
        <p:nvSpPr>
          <p:cNvPr id="4" name="Footer Placeholder 3"/>
          <p:cNvSpPr>
            <a:spLocks noGrp="1"/>
          </p:cNvSpPr>
          <p:nvPr>
            <p:ph type="ftr" sz="quarter" idx="11"/>
          </p:nvPr>
        </p:nvSpPr>
        <p:spPr>
          <a:xfrm>
            <a:off x="413654" y="5756049"/>
            <a:ext cx="8730345" cy="365125"/>
          </a:xfrm>
        </p:spPr>
        <p:txBody>
          <a:bodyPr/>
          <a:lstStyle/>
          <a:p>
            <a:pPr algn="r"/>
            <a:r>
              <a:rPr lang="en-US" dirty="0"/>
              <a:t>Source: Food safety http://www.umm.edu/ency/article/002434.htm#ixzz2U7t1B8qe University of Maryland Medical Center </a:t>
            </a:r>
          </a:p>
          <a:p>
            <a:pPr algn="r"/>
            <a:endParaRPr lang="en-US" dirty="0"/>
          </a:p>
        </p:txBody>
      </p:sp>
    </p:spTree>
    <p:extLst>
      <p:ext uri="{BB962C8B-B14F-4D97-AF65-F5344CB8AC3E}">
        <p14:creationId xmlns:p14="http://schemas.microsoft.com/office/powerpoint/2010/main" val="29737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219"/>
            <a:ext cx="8229600" cy="1143000"/>
          </a:xfrm>
        </p:spPr>
        <p:txBody>
          <a:bodyPr/>
          <a:lstStyle/>
          <a:p>
            <a:r>
              <a:rPr lang="en-US" dirty="0"/>
              <a:t>USDA Food Safety and Biosecurity </a:t>
            </a:r>
          </a:p>
        </p:txBody>
      </p:sp>
      <p:sp>
        <p:nvSpPr>
          <p:cNvPr id="3" name="Content Placeholder 2"/>
          <p:cNvSpPr>
            <a:spLocks noGrp="1"/>
          </p:cNvSpPr>
          <p:nvPr>
            <p:ph idx="1"/>
          </p:nvPr>
        </p:nvSpPr>
        <p:spPr/>
        <p:txBody>
          <a:bodyPr/>
          <a:lstStyle/>
          <a:p>
            <a:r>
              <a:rPr lang="en-US" dirty="0"/>
              <a:t>Farm-to-fork food safety </a:t>
            </a:r>
          </a:p>
          <a:p>
            <a:pPr lvl="1"/>
            <a:r>
              <a:rPr lang="en-US" dirty="0"/>
              <a:t>Pre-harvest Food safety</a:t>
            </a:r>
          </a:p>
          <a:p>
            <a:pPr lvl="2"/>
            <a:r>
              <a:rPr lang="en-US" dirty="0"/>
              <a:t>Reduce number and risk of pathogens</a:t>
            </a:r>
          </a:p>
          <a:p>
            <a:pPr lvl="2"/>
            <a:r>
              <a:rPr lang="en-US" dirty="0"/>
              <a:t>Develop intervention strategies </a:t>
            </a:r>
          </a:p>
          <a:p>
            <a:pPr lvl="2"/>
            <a:r>
              <a:rPr lang="en-US" dirty="0"/>
              <a:t>Out of your control  </a:t>
            </a:r>
          </a:p>
          <a:p>
            <a:pPr lvl="1"/>
            <a:r>
              <a:rPr lang="en-US" dirty="0"/>
              <a:t>Post-harvest food safety</a:t>
            </a:r>
          </a:p>
          <a:p>
            <a:pPr lvl="2"/>
            <a:r>
              <a:rPr lang="en-US" dirty="0"/>
              <a:t>Safe food culture </a:t>
            </a:r>
          </a:p>
          <a:p>
            <a:pPr lvl="2"/>
            <a:r>
              <a:rPr lang="en-US" dirty="0"/>
              <a:t>Food preparation techniques </a:t>
            </a:r>
          </a:p>
          <a:p>
            <a:pPr lvl="2"/>
            <a:r>
              <a:rPr lang="en-US" dirty="0"/>
              <a:t>Within your control </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010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67"/>
            <a:ext cx="8229600" cy="1143000"/>
          </a:xfrm>
        </p:spPr>
        <p:txBody>
          <a:bodyPr/>
          <a:lstStyle/>
          <a:p>
            <a:r>
              <a:rPr lang="en-US" dirty="0"/>
              <a:t>Food Safety Links  </a:t>
            </a:r>
          </a:p>
        </p:txBody>
      </p:sp>
      <p:sp>
        <p:nvSpPr>
          <p:cNvPr id="3" name="Content Placeholder 2"/>
          <p:cNvSpPr>
            <a:spLocks noGrp="1"/>
          </p:cNvSpPr>
          <p:nvPr>
            <p:ph idx="1"/>
          </p:nvPr>
        </p:nvSpPr>
        <p:spPr/>
        <p:txBody>
          <a:bodyPr>
            <a:normAutofit fontScale="92500"/>
          </a:bodyPr>
          <a:lstStyle/>
          <a:p>
            <a:r>
              <a:rPr lang="en-US" dirty="0">
                <a:hlinkClick r:id="rId2"/>
              </a:rPr>
              <a:t>USDA National Institutes of Food and Agriculture </a:t>
            </a:r>
            <a:endParaRPr lang="en-US" dirty="0"/>
          </a:p>
          <a:p>
            <a:r>
              <a:rPr lang="en-US" dirty="0">
                <a:hlinkClick r:id="rId3"/>
              </a:rPr>
              <a:t>International Food Safety Network </a:t>
            </a:r>
            <a:endParaRPr lang="en-US" dirty="0"/>
          </a:p>
          <a:p>
            <a:r>
              <a:rPr lang="en-US" dirty="0">
                <a:hlinkClick r:id="rId4"/>
              </a:rPr>
              <a:t>CDC: Food Safety </a:t>
            </a:r>
            <a:endParaRPr lang="en-US" dirty="0"/>
          </a:p>
          <a:p>
            <a:r>
              <a:rPr lang="en-US" dirty="0">
                <a:hlinkClick r:id="rId5"/>
              </a:rPr>
              <a:t>Food Safety.gov</a:t>
            </a:r>
            <a:endParaRPr lang="en-US" dirty="0"/>
          </a:p>
          <a:p>
            <a:pPr lvl="1"/>
            <a:r>
              <a:rPr lang="en-US" dirty="0">
                <a:hlinkClick r:id="rId6"/>
              </a:rPr>
              <a:t>Four steps to food safety </a:t>
            </a:r>
            <a:endParaRPr lang="en-US" dirty="0"/>
          </a:p>
          <a:p>
            <a:pPr lvl="2"/>
            <a:r>
              <a:rPr lang="en-US" dirty="0"/>
              <a:t>Clean </a:t>
            </a:r>
          </a:p>
          <a:p>
            <a:pPr lvl="2"/>
            <a:r>
              <a:rPr lang="en-US" dirty="0"/>
              <a:t>Separate </a:t>
            </a:r>
          </a:p>
          <a:p>
            <a:pPr lvl="2"/>
            <a:r>
              <a:rPr lang="en-US" dirty="0"/>
              <a:t>Cook </a:t>
            </a:r>
          </a:p>
          <a:p>
            <a:pPr lvl="2"/>
            <a:r>
              <a:rPr lang="en-US" dirty="0"/>
              <a:t>Chill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115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792"/>
            <a:ext cx="8229600" cy="1143000"/>
          </a:xfrm>
        </p:spPr>
        <p:txBody>
          <a:bodyPr>
            <a:normAutofit fontScale="90000"/>
          </a:bodyPr>
          <a:lstStyle/>
          <a:p>
            <a:r>
              <a:rPr lang="en-US" dirty="0"/>
              <a:t>Biosecurity and On-Farm Food Safety</a:t>
            </a:r>
            <a:br>
              <a:rPr lang="en-US" dirty="0"/>
            </a:br>
            <a:endParaRPr lang="en-US" dirty="0"/>
          </a:p>
        </p:txBody>
      </p:sp>
      <p:sp>
        <p:nvSpPr>
          <p:cNvPr id="3" name="Content Placeholder 2"/>
          <p:cNvSpPr>
            <a:spLocks noGrp="1"/>
          </p:cNvSpPr>
          <p:nvPr>
            <p:ph idx="1"/>
          </p:nvPr>
        </p:nvSpPr>
        <p:spPr>
          <a:xfrm>
            <a:off x="457200" y="1421475"/>
            <a:ext cx="8229600" cy="4525963"/>
          </a:xfrm>
        </p:spPr>
        <p:txBody>
          <a:bodyPr>
            <a:normAutofit lnSpcReduction="10000"/>
          </a:bodyPr>
          <a:lstStyle/>
          <a:p>
            <a:r>
              <a:rPr lang="en-US" dirty="0"/>
              <a:t>Biosecurity is a preventative approach to herd health, to minimize risk of disease frequency </a:t>
            </a:r>
          </a:p>
          <a:p>
            <a:r>
              <a:rPr lang="en-US" dirty="0"/>
              <a:t>A series of management practices designed to minimize or prevent the importation of infectious agents onto a farm</a:t>
            </a:r>
          </a:p>
          <a:p>
            <a:r>
              <a:rPr lang="en-US" dirty="0"/>
              <a:t>Management practices include:</a:t>
            </a:r>
          </a:p>
          <a:p>
            <a:pPr lvl="1"/>
            <a:r>
              <a:rPr lang="en-US" dirty="0"/>
              <a:t>microbial surveillance, isolation or quarantine of infected animals, immunization, selective purchasing, and monitoring herd evaluation</a:t>
            </a:r>
          </a:p>
        </p:txBody>
      </p:sp>
      <p:sp>
        <p:nvSpPr>
          <p:cNvPr id="4" name="Footer Placeholder 3"/>
          <p:cNvSpPr>
            <a:spLocks noGrp="1"/>
          </p:cNvSpPr>
          <p:nvPr>
            <p:ph type="ftr" sz="quarter" idx="11"/>
          </p:nvPr>
        </p:nvSpPr>
        <p:spPr>
          <a:xfrm>
            <a:off x="2412567" y="5715000"/>
            <a:ext cx="6731433" cy="365125"/>
          </a:xfrm>
        </p:spPr>
        <p:txBody>
          <a:bodyPr/>
          <a:lstStyle/>
          <a:p>
            <a:pPr algn="r"/>
            <a:r>
              <a:rPr lang="en-US" dirty="0"/>
              <a:t>Source: Biosecurity  http://vbs.psu.edu/extension/focus-areas/biosecurity</a:t>
            </a:r>
          </a:p>
        </p:txBody>
      </p:sp>
    </p:spTree>
    <p:extLst>
      <p:ext uri="{BB962C8B-B14F-4D97-AF65-F5344CB8AC3E}">
        <p14:creationId xmlns:p14="http://schemas.microsoft.com/office/powerpoint/2010/main" val="268615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667460"/>
            <a:ext cx="8229600" cy="1143000"/>
          </a:xfrm>
        </p:spPr>
        <p:txBody>
          <a:bodyPr/>
          <a:lstStyle/>
          <a:p>
            <a:r>
              <a:rPr lang="en-US" dirty="0"/>
              <a:t>Careers in Food Safety</a:t>
            </a:r>
          </a:p>
        </p:txBody>
      </p:sp>
      <p:sp>
        <p:nvSpPr>
          <p:cNvPr id="3" name="Content Placeholder 2"/>
          <p:cNvSpPr>
            <a:spLocks noGrp="1"/>
          </p:cNvSpPr>
          <p:nvPr>
            <p:ph idx="1"/>
          </p:nvPr>
        </p:nvSpPr>
        <p:spPr>
          <a:xfrm>
            <a:off x="454742" y="1865538"/>
            <a:ext cx="8229600" cy="4525963"/>
          </a:xfrm>
        </p:spPr>
        <p:txBody>
          <a:bodyPr/>
          <a:lstStyle/>
          <a:p>
            <a:r>
              <a:rPr lang="en-US" dirty="0"/>
              <a:t>Director of Food Safety/ Compliance</a:t>
            </a:r>
          </a:p>
          <a:p>
            <a:r>
              <a:rPr lang="en-US" dirty="0"/>
              <a:t>Food Inspector </a:t>
            </a:r>
          </a:p>
          <a:p>
            <a:r>
              <a:rPr lang="en-US" dirty="0"/>
              <a:t>Food Safety Sanitation Technical Specialist</a:t>
            </a:r>
          </a:p>
          <a:p>
            <a:r>
              <a:rPr lang="en-US" dirty="0"/>
              <a:t>Laboratory Analyst</a:t>
            </a:r>
          </a:p>
          <a:p>
            <a:r>
              <a:rPr lang="en-US" dirty="0"/>
              <a:t>Supervisory/Veterinary Medical Officer</a:t>
            </a:r>
          </a:p>
          <a:p>
            <a:r>
              <a:rPr lang="en-US" dirty="0"/>
              <a:t>Food Safety Manager</a:t>
            </a:r>
          </a:p>
          <a:p>
            <a:r>
              <a:rPr lang="en-US" dirty="0"/>
              <a:t>Food Technologist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305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2950"/>
            <a:ext cx="8229600" cy="1143000"/>
          </a:xfrm>
        </p:spPr>
        <p:txBody>
          <a:bodyPr>
            <a:normAutofit fontScale="90000"/>
          </a:bodyPr>
          <a:lstStyle/>
          <a:p>
            <a:r>
              <a:rPr lang="en-US" dirty="0"/>
              <a:t>Public Health Nutrition </a:t>
            </a:r>
            <a:br>
              <a:rPr lang="en-US" dirty="0"/>
            </a:br>
            <a:endParaRPr lang="en-US" dirty="0"/>
          </a:p>
        </p:txBody>
      </p:sp>
      <p:sp>
        <p:nvSpPr>
          <p:cNvPr id="3" name="Content Placeholder 2"/>
          <p:cNvSpPr>
            <a:spLocks noGrp="1"/>
          </p:cNvSpPr>
          <p:nvPr>
            <p:ph idx="1"/>
          </p:nvPr>
        </p:nvSpPr>
        <p:spPr>
          <a:xfrm>
            <a:off x="0" y="1600200"/>
            <a:ext cx="9144000" cy="4525963"/>
          </a:xfrm>
        </p:spPr>
        <p:txBody>
          <a:bodyPr>
            <a:normAutofit/>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8" y="2121194"/>
            <a:ext cx="9144000" cy="29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77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763" y="675698"/>
            <a:ext cx="7772400" cy="1470025"/>
          </a:xfrm>
        </p:spPr>
        <p:txBody>
          <a:bodyPr/>
          <a:lstStyle/>
          <a:p>
            <a:r>
              <a:rPr lang="en-US" dirty="0"/>
              <a:t>Outline </a:t>
            </a:r>
          </a:p>
        </p:txBody>
      </p:sp>
      <p:sp>
        <p:nvSpPr>
          <p:cNvPr id="3" name="Subtitle 2"/>
          <p:cNvSpPr>
            <a:spLocks noGrp="1"/>
          </p:cNvSpPr>
          <p:nvPr>
            <p:ph type="subTitle" idx="1"/>
          </p:nvPr>
        </p:nvSpPr>
        <p:spPr>
          <a:xfrm>
            <a:off x="883227" y="1818409"/>
            <a:ext cx="6400800" cy="4166755"/>
          </a:xfrm>
        </p:spPr>
        <p:txBody>
          <a:bodyPr>
            <a:normAutofit fontScale="92500" lnSpcReduction="10000"/>
          </a:bodyPr>
          <a:lstStyle/>
          <a:p>
            <a:pPr marL="457200" indent="-457200" algn="l">
              <a:buFont typeface="Arial" pitchFamily="34" charset="0"/>
              <a:buChar char="•"/>
            </a:pPr>
            <a:r>
              <a:rPr lang="en-US" dirty="0">
                <a:solidFill>
                  <a:schemeClr val="tx1"/>
                </a:solidFill>
              </a:rPr>
              <a:t>What is your definition of Public Health? Write it down. </a:t>
            </a:r>
          </a:p>
          <a:p>
            <a:pPr marL="457200" indent="-457200" algn="l">
              <a:buFont typeface="Arial" pitchFamily="34" charset="0"/>
              <a:buChar char="•"/>
            </a:pPr>
            <a:r>
              <a:rPr lang="en-US" dirty="0">
                <a:solidFill>
                  <a:schemeClr val="tx1"/>
                </a:solidFill>
              </a:rPr>
              <a:t>Public Health Definition  </a:t>
            </a:r>
          </a:p>
          <a:p>
            <a:pPr marL="457200" indent="-457200" algn="l">
              <a:buFont typeface="Arial" pitchFamily="34" charset="0"/>
              <a:buChar char="•"/>
            </a:pPr>
            <a:r>
              <a:rPr lang="en-US" dirty="0">
                <a:solidFill>
                  <a:schemeClr val="tx1"/>
                </a:solidFill>
              </a:rPr>
              <a:t>What are the areas of Public Health?</a:t>
            </a:r>
          </a:p>
          <a:p>
            <a:pPr marL="457200" indent="-457200" algn="l">
              <a:buFont typeface="Arial" pitchFamily="34" charset="0"/>
              <a:buChar char="•"/>
            </a:pPr>
            <a:r>
              <a:rPr lang="en-US" dirty="0">
                <a:solidFill>
                  <a:schemeClr val="tx1"/>
                </a:solidFill>
              </a:rPr>
              <a:t>Food Safety and Biosecurity </a:t>
            </a:r>
          </a:p>
          <a:p>
            <a:pPr marL="457200" indent="-457200" algn="l">
              <a:buFont typeface="Arial" pitchFamily="34" charset="0"/>
              <a:buChar char="•"/>
            </a:pPr>
            <a:r>
              <a:rPr lang="en-US" dirty="0">
                <a:solidFill>
                  <a:schemeClr val="tx1"/>
                </a:solidFill>
              </a:rPr>
              <a:t>Public Health Nutrition </a:t>
            </a:r>
          </a:p>
          <a:p>
            <a:pPr marL="457200" indent="-457200" algn="l">
              <a:buFont typeface="Arial" pitchFamily="34" charset="0"/>
              <a:buChar char="•"/>
            </a:pPr>
            <a:r>
              <a:rPr lang="en-US" dirty="0">
                <a:solidFill>
                  <a:schemeClr val="tx1"/>
                </a:solidFill>
              </a:rPr>
              <a:t>Infectious Disease and Zoonoses</a:t>
            </a:r>
          </a:p>
          <a:p>
            <a:pPr marL="457200" indent="-457200" algn="l">
              <a:buFont typeface="Arial" pitchFamily="34" charset="0"/>
              <a:buChar char="•"/>
            </a:pPr>
            <a:r>
              <a:rPr lang="en-US" dirty="0">
                <a:solidFill>
                  <a:schemeClr val="tx1"/>
                </a:solidFill>
              </a:rPr>
              <a:t>Public Health Physical Activity</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847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542"/>
            <a:ext cx="8229600" cy="1143000"/>
          </a:xfrm>
        </p:spPr>
        <p:txBody>
          <a:bodyPr/>
          <a:lstStyle/>
          <a:p>
            <a:r>
              <a:rPr lang="en-US" dirty="0"/>
              <a:t>Public Health Nutrition </a:t>
            </a:r>
          </a:p>
        </p:txBody>
      </p:sp>
      <p:sp>
        <p:nvSpPr>
          <p:cNvPr id="3" name="Content Placeholder 2"/>
          <p:cNvSpPr>
            <a:spLocks noGrp="1"/>
          </p:cNvSpPr>
          <p:nvPr>
            <p:ph idx="1"/>
          </p:nvPr>
        </p:nvSpPr>
        <p:spPr>
          <a:xfrm>
            <a:off x="-1" y="1600200"/>
            <a:ext cx="9143999" cy="4525963"/>
          </a:xfrm>
        </p:spPr>
        <p:txBody>
          <a:bodyPr>
            <a:normAutofit/>
          </a:bodyPr>
          <a:lstStyle/>
          <a:p>
            <a:r>
              <a:rPr lang="en-US" sz="2700" dirty="0"/>
              <a:t>Emphasizes the application of food and nutrition knowledge, policy, and research to the improvement of the health of populations</a:t>
            </a:r>
          </a:p>
          <a:p>
            <a:r>
              <a:rPr lang="en-US" sz="2700" dirty="0"/>
              <a:t>Prepares professionals to apply evidence-based nutrition intervention principles to promote healthful eating in populations, focusing on relationship between nutrition and health</a:t>
            </a:r>
          </a:p>
          <a:p>
            <a:r>
              <a:rPr lang="en-US" sz="2700" dirty="0"/>
              <a:t>PHN topics: nutritional epidemiology; obesity prevention; and intervention strategies for impacting health through nutrition</a:t>
            </a:r>
          </a:p>
          <a:p>
            <a:r>
              <a:rPr lang="en-US" sz="2700" dirty="0">
                <a:hlinkClick r:id="rId3"/>
              </a:rPr>
              <a:t>http://sph.berkeley.edu/areas-study/public-health-nutrition</a:t>
            </a:r>
            <a:endParaRPr lang="en-US" dirty="0"/>
          </a:p>
          <a:p>
            <a:endParaRPr lang="en-US" dirty="0"/>
          </a:p>
        </p:txBody>
      </p:sp>
      <p:sp>
        <p:nvSpPr>
          <p:cNvPr id="4" name="Footer Placeholder 3"/>
          <p:cNvSpPr>
            <a:spLocks noGrp="1"/>
          </p:cNvSpPr>
          <p:nvPr>
            <p:ph type="ftr" sz="quarter" idx="11"/>
          </p:nvPr>
        </p:nvSpPr>
        <p:spPr>
          <a:xfrm>
            <a:off x="4271376" y="6301658"/>
            <a:ext cx="4872622" cy="365125"/>
          </a:xfrm>
        </p:spPr>
        <p:txBody>
          <a:bodyPr/>
          <a:lstStyle/>
          <a:p>
            <a:r>
              <a:rPr lang="en-US" dirty="0"/>
              <a:t>Source: http://sph.berkeley.edu/students/degrees/areas/nutrition.php</a:t>
            </a:r>
          </a:p>
        </p:txBody>
      </p:sp>
    </p:spTree>
    <p:extLst>
      <p:ext uri="{BB962C8B-B14F-4D97-AF65-F5344CB8AC3E}">
        <p14:creationId xmlns:p14="http://schemas.microsoft.com/office/powerpoint/2010/main" val="39313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770"/>
            <a:ext cx="8229600" cy="1143000"/>
          </a:xfrm>
        </p:spPr>
        <p:txBody>
          <a:bodyPr/>
          <a:lstStyle/>
          <a:p>
            <a:r>
              <a:rPr lang="en-US" dirty="0"/>
              <a:t>Public Health Nutrition </a:t>
            </a:r>
          </a:p>
        </p:txBody>
      </p:sp>
      <p:sp>
        <p:nvSpPr>
          <p:cNvPr id="3" name="Content Placeholder 2"/>
          <p:cNvSpPr>
            <a:spLocks noGrp="1"/>
          </p:cNvSpPr>
          <p:nvPr>
            <p:ph idx="1"/>
          </p:nvPr>
        </p:nvSpPr>
        <p:spPr>
          <a:xfrm>
            <a:off x="457200" y="1959428"/>
            <a:ext cx="8229600" cy="4525963"/>
          </a:xfrm>
        </p:spPr>
        <p:txBody>
          <a:bodyPr>
            <a:noAutofit/>
          </a:bodyPr>
          <a:lstStyle/>
          <a:p>
            <a:r>
              <a:rPr lang="en-US" dirty="0"/>
              <a:t>Promotes good health through nutrition and the reduction of nutrition-related illness</a:t>
            </a:r>
          </a:p>
          <a:p>
            <a:r>
              <a:rPr lang="en-US" dirty="0"/>
              <a:t>Seeks to target the causes of, approaches, and solutions to nutrition-related public health problems around the world</a:t>
            </a:r>
          </a:p>
        </p:txBody>
      </p:sp>
      <p:sp>
        <p:nvSpPr>
          <p:cNvPr id="4" name="Footer Placeholder 3"/>
          <p:cNvSpPr>
            <a:spLocks noGrp="1"/>
          </p:cNvSpPr>
          <p:nvPr>
            <p:ph type="ftr" sz="quarter" idx="11"/>
          </p:nvPr>
        </p:nvSpPr>
        <p:spPr>
          <a:xfrm>
            <a:off x="2328863" y="5775326"/>
            <a:ext cx="6815137" cy="365125"/>
          </a:xfrm>
        </p:spPr>
        <p:txBody>
          <a:bodyPr/>
          <a:lstStyle/>
          <a:p>
            <a:pPr algn="r"/>
            <a:r>
              <a:rPr lang="en-US" dirty="0"/>
              <a:t>Source: http://journals.cambridge.org/action/displayJournal?jid=PHN</a:t>
            </a:r>
          </a:p>
        </p:txBody>
      </p:sp>
    </p:spTree>
    <p:extLst>
      <p:ext uri="{BB962C8B-B14F-4D97-AF65-F5344CB8AC3E}">
        <p14:creationId xmlns:p14="http://schemas.microsoft.com/office/powerpoint/2010/main" val="339680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99"/>
            <a:ext cx="8229600" cy="1143000"/>
          </a:xfrm>
        </p:spPr>
        <p:txBody>
          <a:bodyPr/>
          <a:lstStyle/>
          <a:p>
            <a:r>
              <a:rPr lang="en-US" dirty="0"/>
              <a:t>Why Public Health Nutrition?</a:t>
            </a:r>
          </a:p>
        </p:txBody>
      </p:sp>
      <p:sp>
        <p:nvSpPr>
          <p:cNvPr id="3" name="Content Placeholder 2"/>
          <p:cNvSpPr>
            <a:spLocks noGrp="1"/>
          </p:cNvSpPr>
          <p:nvPr>
            <p:ph idx="1"/>
          </p:nvPr>
        </p:nvSpPr>
        <p:spPr>
          <a:xfrm>
            <a:off x="0" y="1628344"/>
            <a:ext cx="9144000" cy="4525963"/>
          </a:xfrm>
        </p:spPr>
        <p:txBody>
          <a:bodyPr>
            <a:normAutofit/>
          </a:bodyPr>
          <a:lstStyle/>
          <a:p>
            <a:r>
              <a:rPr lang="en-US" dirty="0"/>
              <a:t>Chronic diseases account for 70% of all deaths in the US, such as heart disease, cancer &amp; diabetes</a:t>
            </a:r>
          </a:p>
          <a:p>
            <a:r>
              <a:rPr lang="en-US" dirty="0"/>
              <a:t> Causes major limitations in daily living for almost 1 out of 10 Americans (25 million people)</a:t>
            </a:r>
          </a:p>
          <a:p>
            <a:r>
              <a:rPr lang="en-US" dirty="0"/>
              <a:t>Leading causes of death and disability in the United States are nutritionally, or environmentally preventable through healthier lifestyle choices</a:t>
            </a:r>
          </a:p>
        </p:txBody>
      </p:sp>
      <p:sp>
        <p:nvSpPr>
          <p:cNvPr id="4" name="Footer Placeholder 3"/>
          <p:cNvSpPr>
            <a:spLocks noGrp="1"/>
          </p:cNvSpPr>
          <p:nvPr>
            <p:ph type="ftr" sz="quarter" idx="11"/>
          </p:nvPr>
        </p:nvSpPr>
        <p:spPr>
          <a:xfrm>
            <a:off x="3124200" y="5775326"/>
            <a:ext cx="6019800" cy="365125"/>
          </a:xfrm>
        </p:spPr>
        <p:txBody>
          <a:bodyPr/>
          <a:lstStyle/>
          <a:p>
            <a:pPr algn="r"/>
            <a:r>
              <a:rPr lang="en-US" dirty="0"/>
              <a:t>Source CDC  http://www.cdc.gov/phlp/publications/topic/nutrition.html</a:t>
            </a:r>
          </a:p>
        </p:txBody>
      </p:sp>
    </p:spTree>
    <p:extLst>
      <p:ext uri="{BB962C8B-B14F-4D97-AF65-F5344CB8AC3E}">
        <p14:creationId xmlns:p14="http://schemas.microsoft.com/office/powerpoint/2010/main" val="113934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117"/>
            <a:ext cx="8229600" cy="1143000"/>
          </a:xfrm>
        </p:spPr>
        <p:txBody>
          <a:bodyPr>
            <a:normAutofit/>
          </a:bodyPr>
          <a:lstStyle/>
          <a:p>
            <a:r>
              <a:rPr lang="en-US" sz="3800" dirty="0"/>
              <a:t>Good Public Health Nutrition Resources </a:t>
            </a:r>
          </a:p>
        </p:txBody>
      </p:sp>
      <p:sp>
        <p:nvSpPr>
          <p:cNvPr id="3" name="Content Placeholder 2"/>
          <p:cNvSpPr>
            <a:spLocks noGrp="1"/>
          </p:cNvSpPr>
          <p:nvPr>
            <p:ph idx="1"/>
          </p:nvPr>
        </p:nvSpPr>
        <p:spPr/>
        <p:txBody>
          <a:bodyPr>
            <a:normAutofit/>
          </a:bodyPr>
          <a:lstStyle/>
          <a:p>
            <a:r>
              <a:rPr lang="en-US" dirty="0">
                <a:hlinkClick r:id="rId2"/>
              </a:rPr>
              <a:t>The Nutrition Society</a:t>
            </a:r>
            <a:endParaRPr lang="en-US" dirty="0"/>
          </a:p>
          <a:p>
            <a:r>
              <a:rPr lang="en-US" dirty="0">
                <a:hlinkClick r:id="rId3"/>
              </a:rPr>
              <a:t>Center for Disease Control &amp; Prevention</a:t>
            </a:r>
            <a:endParaRPr lang="en-US" dirty="0"/>
          </a:p>
          <a:p>
            <a:r>
              <a:rPr lang="en-US" dirty="0">
                <a:hlinkClick r:id="rId4"/>
              </a:rPr>
              <a:t>American Soc. For Nutrition</a:t>
            </a:r>
            <a:endParaRPr lang="en-US" dirty="0"/>
          </a:p>
          <a:p>
            <a:r>
              <a:rPr lang="en-US" dirty="0">
                <a:hlinkClick r:id="rId5"/>
              </a:rPr>
              <a:t>Nutrition.gov</a:t>
            </a:r>
            <a:endParaRPr lang="en-US" dirty="0"/>
          </a:p>
          <a:p>
            <a:r>
              <a:rPr lang="en-US" dirty="0">
                <a:hlinkClick r:id="rId6"/>
              </a:rPr>
              <a:t>Family Nutrition Program</a:t>
            </a:r>
          </a:p>
          <a:p>
            <a:r>
              <a:rPr lang="en-US" dirty="0">
                <a:hlinkClick r:id="rId7"/>
              </a:rPr>
              <a:t>Extension Human Nutrition  </a:t>
            </a:r>
            <a:endParaRPr lang="en-US" dirty="0"/>
          </a:p>
        </p:txBody>
      </p:sp>
      <p:sp>
        <p:nvSpPr>
          <p:cNvPr id="4" name="Footer Placeholder 3"/>
          <p:cNvSpPr>
            <a:spLocks noGrp="1"/>
          </p:cNvSpPr>
          <p:nvPr>
            <p:ph type="ftr" sz="quarter" idx="11"/>
          </p:nvPr>
        </p:nvSpPr>
        <p:spPr/>
        <p:txBody>
          <a:bodyPr/>
          <a:lstStyle/>
          <a:p>
            <a:endParaRPr lang="en-US"/>
          </a:p>
        </p:txBody>
      </p:sp>
      <p:pic>
        <p:nvPicPr>
          <p:cNvPr id="1026" name="Picture 2" descr="C:\Users\kchoma\AppData\Local\Microsoft\Windows\Temporary Internet Files\Content.IE5\R5AC3QRR\MP90017795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798" y="3988186"/>
            <a:ext cx="3124199" cy="208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19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742"/>
            <a:ext cx="8229600" cy="1143000"/>
          </a:xfrm>
        </p:spPr>
        <p:txBody>
          <a:bodyPr/>
          <a:lstStyle/>
          <a:p>
            <a:r>
              <a:rPr lang="en-US" dirty="0"/>
              <a:t>Careers in Public Health Nutrition </a:t>
            </a:r>
          </a:p>
        </p:txBody>
      </p:sp>
      <p:sp>
        <p:nvSpPr>
          <p:cNvPr id="3" name="Content Placeholder 2"/>
          <p:cNvSpPr>
            <a:spLocks noGrp="1"/>
          </p:cNvSpPr>
          <p:nvPr>
            <p:ph idx="1"/>
          </p:nvPr>
        </p:nvSpPr>
        <p:spPr>
          <a:xfrm>
            <a:off x="457200" y="1699950"/>
            <a:ext cx="8229600" cy="4525963"/>
          </a:xfrm>
        </p:spPr>
        <p:txBody>
          <a:bodyPr/>
          <a:lstStyle/>
          <a:p>
            <a:r>
              <a:rPr lang="en-US" dirty="0"/>
              <a:t>Supervisory Public Health Nutritionist</a:t>
            </a:r>
          </a:p>
          <a:p>
            <a:r>
              <a:rPr lang="en-US" dirty="0"/>
              <a:t>Family Health Nutritionist</a:t>
            </a:r>
          </a:p>
          <a:p>
            <a:r>
              <a:rPr lang="en-US" dirty="0"/>
              <a:t>Extension Agent in Nutrition</a:t>
            </a:r>
          </a:p>
          <a:p>
            <a:r>
              <a:rPr lang="en-US" dirty="0"/>
              <a:t>Registered Dietitian</a:t>
            </a:r>
          </a:p>
          <a:p>
            <a:r>
              <a:rPr lang="en-US" dirty="0"/>
              <a:t>Assistant Public Health Nursing Chief</a:t>
            </a:r>
          </a:p>
          <a:p>
            <a:r>
              <a:rPr lang="en-US" dirty="0"/>
              <a:t>Clinical Nutritionist</a:t>
            </a:r>
          </a:p>
          <a:p>
            <a:r>
              <a:rPr lang="en-US" dirty="0"/>
              <a:t>Nutrition Program Director  </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305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260"/>
            <a:ext cx="8229600" cy="1143000"/>
          </a:xfrm>
        </p:spPr>
        <p:txBody>
          <a:bodyPr>
            <a:normAutofit fontScale="90000"/>
          </a:bodyPr>
          <a:lstStyle/>
          <a:p>
            <a:r>
              <a:rPr lang="en-US" dirty="0"/>
              <a:t>Infectious Disease and Zoonoses </a:t>
            </a:r>
            <a:br>
              <a:rPr lang="en-US" dirty="0"/>
            </a:br>
            <a:endParaRPr lang="en-US" dirty="0"/>
          </a:p>
        </p:txBody>
      </p:sp>
      <p:sp>
        <p:nvSpPr>
          <p:cNvPr id="3" name="Content Placeholder 2"/>
          <p:cNvSpPr>
            <a:spLocks noGrp="1"/>
          </p:cNvSpPr>
          <p:nvPr>
            <p:ph idx="1"/>
          </p:nvPr>
        </p:nvSpPr>
        <p:spPr>
          <a:xfrm>
            <a:off x="0" y="1600200"/>
            <a:ext cx="9144000" cy="4525963"/>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3470"/>
            <a:ext cx="9144000" cy="292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14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142"/>
            <a:ext cx="8229600" cy="1143000"/>
          </a:xfrm>
        </p:spPr>
        <p:txBody>
          <a:bodyPr/>
          <a:lstStyle/>
          <a:p>
            <a:r>
              <a:rPr lang="en-US" dirty="0"/>
              <a:t>Infectious Disease and Zoonoses </a:t>
            </a:r>
          </a:p>
        </p:txBody>
      </p:sp>
      <p:sp>
        <p:nvSpPr>
          <p:cNvPr id="3" name="Content Placeholder 2"/>
          <p:cNvSpPr>
            <a:spLocks noGrp="1"/>
          </p:cNvSpPr>
          <p:nvPr>
            <p:ph idx="1"/>
          </p:nvPr>
        </p:nvSpPr>
        <p:spPr/>
        <p:txBody>
          <a:bodyPr>
            <a:normAutofit/>
          </a:bodyPr>
          <a:lstStyle/>
          <a:p>
            <a:r>
              <a:rPr lang="en-US" dirty="0"/>
              <a:t>Human communicable diseases can be classified according to the source of infection </a:t>
            </a:r>
          </a:p>
          <a:p>
            <a:r>
              <a:rPr lang="en-US" dirty="0" err="1"/>
              <a:t>Anthroponoses</a:t>
            </a:r>
            <a:r>
              <a:rPr lang="en-US" dirty="0"/>
              <a:t>: when the source is an infectious human; </a:t>
            </a:r>
            <a:r>
              <a:rPr lang="en-US" dirty="0" err="1"/>
              <a:t>interhuman</a:t>
            </a:r>
            <a:r>
              <a:rPr lang="en-US" dirty="0"/>
              <a:t> transfer is typical </a:t>
            </a:r>
          </a:p>
          <a:p>
            <a:r>
              <a:rPr lang="en-US" dirty="0"/>
              <a:t>Zoonoses: the source is an infectious animal; </a:t>
            </a:r>
            <a:r>
              <a:rPr lang="en-US" dirty="0" err="1"/>
              <a:t>interhuman</a:t>
            </a:r>
            <a:r>
              <a:rPr lang="en-US" dirty="0"/>
              <a:t> transfer is uncommon</a:t>
            </a:r>
          </a:p>
        </p:txBody>
      </p:sp>
      <p:sp>
        <p:nvSpPr>
          <p:cNvPr id="4" name="Footer Placeholder 3"/>
          <p:cNvSpPr>
            <a:spLocks noGrp="1"/>
          </p:cNvSpPr>
          <p:nvPr>
            <p:ph type="ftr" sz="quarter" idx="11"/>
          </p:nvPr>
        </p:nvSpPr>
        <p:spPr>
          <a:xfrm>
            <a:off x="0" y="5730875"/>
            <a:ext cx="9144000" cy="365125"/>
          </a:xfrm>
        </p:spPr>
        <p:txBody>
          <a:bodyPr/>
          <a:lstStyle/>
          <a:p>
            <a:pPr algn="r"/>
            <a:r>
              <a:rPr lang="en-US" dirty="0"/>
              <a:t>Source: </a:t>
            </a:r>
            <a:r>
              <a:rPr lang="en-US" dirty="0" err="1"/>
              <a:t>Hubalek</a:t>
            </a:r>
            <a:r>
              <a:rPr lang="en-US" dirty="0"/>
              <a:t> Z. Emerging human infectious diseases: </a:t>
            </a:r>
            <a:r>
              <a:rPr lang="en-US" dirty="0" err="1"/>
              <a:t>Anthroponoses</a:t>
            </a:r>
            <a:r>
              <a:rPr lang="en-US" dirty="0"/>
              <a:t>, zoonoses, and </a:t>
            </a:r>
            <a:r>
              <a:rPr lang="en-US" dirty="0" err="1"/>
              <a:t>sapronoses</a:t>
            </a:r>
            <a:r>
              <a:rPr lang="en-US" dirty="0"/>
              <a:t>. </a:t>
            </a:r>
            <a:r>
              <a:rPr lang="en-US" dirty="0" err="1"/>
              <a:t>Emerg</a:t>
            </a:r>
            <a:r>
              <a:rPr lang="en-US" dirty="0"/>
              <a:t>. Infect. Dis. 2003;9:403–404.</a:t>
            </a:r>
          </a:p>
        </p:txBody>
      </p:sp>
    </p:spTree>
    <p:extLst>
      <p:ext uri="{BB962C8B-B14F-4D97-AF65-F5344CB8AC3E}">
        <p14:creationId xmlns:p14="http://schemas.microsoft.com/office/powerpoint/2010/main" val="128613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92"/>
            <a:ext cx="8229600" cy="1143000"/>
          </a:xfrm>
        </p:spPr>
        <p:txBody>
          <a:bodyPr/>
          <a:lstStyle/>
          <a:p>
            <a:r>
              <a:rPr lang="en-US" dirty="0"/>
              <a:t>Zoonotic Diseases</a:t>
            </a:r>
          </a:p>
        </p:txBody>
      </p:sp>
      <p:sp>
        <p:nvSpPr>
          <p:cNvPr id="3" name="Content Placeholder 2"/>
          <p:cNvSpPr>
            <a:spLocks noGrp="1"/>
          </p:cNvSpPr>
          <p:nvPr>
            <p:ph idx="1"/>
          </p:nvPr>
        </p:nvSpPr>
        <p:spPr/>
        <p:txBody>
          <a:bodyPr>
            <a:normAutofit fontScale="85000" lnSpcReduction="20000"/>
          </a:bodyPr>
          <a:lstStyle/>
          <a:p>
            <a:r>
              <a:rPr lang="en-US" dirty="0"/>
              <a:t>Zoonotic diseases are diseases that can be transmitted from animals to humans</a:t>
            </a:r>
          </a:p>
          <a:p>
            <a:r>
              <a:rPr lang="en-US" dirty="0"/>
              <a:t>Examples: Rabies, Brucellosis, Q fever, Hantavirus pulmonary syndrome, Leptospirosis, Psittacosis, Trichinosis, </a:t>
            </a:r>
          </a:p>
          <a:p>
            <a:r>
              <a:rPr lang="en-US" dirty="0"/>
              <a:t>Routes of transmission</a:t>
            </a:r>
          </a:p>
          <a:p>
            <a:pPr lvl="1"/>
            <a:r>
              <a:rPr lang="en-US" dirty="0"/>
              <a:t>Fecal-oral</a:t>
            </a:r>
          </a:p>
          <a:p>
            <a:pPr lvl="1"/>
            <a:r>
              <a:rPr lang="en-US" dirty="0"/>
              <a:t>Bites/scratches</a:t>
            </a:r>
          </a:p>
          <a:p>
            <a:pPr lvl="1"/>
            <a:r>
              <a:rPr lang="en-US" dirty="0"/>
              <a:t>Vectors</a:t>
            </a:r>
          </a:p>
          <a:p>
            <a:pPr lvl="2"/>
            <a:r>
              <a:rPr lang="en-US" dirty="0"/>
              <a:t>Mosquitoes, ticks, fleas</a:t>
            </a:r>
          </a:p>
          <a:p>
            <a:pPr lvl="1"/>
            <a:r>
              <a:rPr lang="en-US" dirty="0"/>
              <a:t>Foodborne</a:t>
            </a:r>
          </a:p>
          <a:p>
            <a:pPr lvl="1"/>
            <a:r>
              <a:rPr lang="en-US" dirty="0"/>
              <a:t>Contaminated water supplies</a:t>
            </a:r>
          </a:p>
          <a:p>
            <a:endParaRPr lang="en-US" dirty="0"/>
          </a:p>
        </p:txBody>
      </p:sp>
      <p:sp>
        <p:nvSpPr>
          <p:cNvPr id="4" name="Footer Placeholder 3"/>
          <p:cNvSpPr>
            <a:spLocks noGrp="1"/>
          </p:cNvSpPr>
          <p:nvPr>
            <p:ph type="ftr" sz="quarter" idx="11"/>
          </p:nvPr>
        </p:nvSpPr>
        <p:spPr>
          <a:xfrm>
            <a:off x="3124199" y="5761038"/>
            <a:ext cx="5843155" cy="365125"/>
          </a:xfrm>
        </p:spPr>
        <p:txBody>
          <a:bodyPr/>
          <a:lstStyle/>
          <a:p>
            <a:pPr algn="r"/>
            <a:r>
              <a:rPr lang="en-US" dirty="0"/>
              <a:t>Source: http://www.maine.gov/dhhs/mecdc/infectious-disease/epi/zoonotic/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2" y="3124199"/>
            <a:ext cx="3868302" cy="256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041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352"/>
            <a:ext cx="8229600" cy="907903"/>
          </a:xfrm>
        </p:spPr>
        <p:txBody>
          <a:bodyPr/>
          <a:lstStyle/>
          <a:p>
            <a:r>
              <a:rPr lang="en-US" dirty="0"/>
              <a:t>Emerging Diseases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44" y="2224864"/>
            <a:ext cx="7169150" cy="351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39" y="5735341"/>
            <a:ext cx="9137561" cy="615553"/>
          </a:xfrm>
          <a:prstGeom prst="rect">
            <a:avLst/>
          </a:prstGeom>
          <a:noFill/>
        </p:spPr>
        <p:txBody>
          <a:bodyPr wrap="square" rtlCol="0">
            <a:spAutoFit/>
          </a:bodyPr>
          <a:lstStyle/>
          <a:p>
            <a:pPr algn="ctr"/>
            <a:r>
              <a:rPr lang="en-US" sz="1600" dirty="0"/>
              <a:t>Source: NATURE; </a:t>
            </a:r>
            <a:r>
              <a:rPr lang="en-US" sz="1600" dirty="0" err="1"/>
              <a:t>Vol</a:t>
            </a:r>
            <a:r>
              <a:rPr lang="en-US" sz="1600" dirty="0"/>
              <a:t> 430; July 2004 www.nature.com/nature</a:t>
            </a:r>
          </a:p>
          <a:p>
            <a:r>
              <a:rPr lang="en-US" dirty="0"/>
              <a:t>   </a:t>
            </a:r>
          </a:p>
        </p:txBody>
      </p:sp>
      <p:sp>
        <p:nvSpPr>
          <p:cNvPr id="5" name="TextBox 4"/>
          <p:cNvSpPr txBox="1"/>
          <p:nvPr/>
        </p:nvSpPr>
        <p:spPr>
          <a:xfrm>
            <a:off x="6439" y="1388680"/>
            <a:ext cx="9137561" cy="615553"/>
          </a:xfrm>
          <a:prstGeom prst="rect">
            <a:avLst/>
          </a:prstGeom>
          <a:noFill/>
        </p:spPr>
        <p:txBody>
          <a:bodyPr wrap="square" rtlCol="0">
            <a:spAutoFit/>
          </a:bodyPr>
          <a:lstStyle/>
          <a:p>
            <a:pPr algn="ctr"/>
            <a:r>
              <a:rPr lang="en-US" sz="1700" b="1" dirty="0"/>
              <a:t>60% of diseases currently recognized in humans are due to pathogens that affect multiple species</a:t>
            </a:r>
          </a:p>
          <a:p>
            <a:pPr algn="ctr"/>
            <a:r>
              <a:rPr lang="en-US" sz="1700" b="1" dirty="0"/>
              <a:t>Approximately, 75% of emerging human infectious diseases are diseases of animal origin</a:t>
            </a:r>
          </a:p>
        </p:txBody>
      </p:sp>
    </p:spTree>
    <p:extLst>
      <p:ext uri="{BB962C8B-B14F-4D97-AF65-F5344CB8AC3E}">
        <p14:creationId xmlns:p14="http://schemas.microsoft.com/office/powerpoint/2010/main" val="2162803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92"/>
            <a:ext cx="8229600" cy="1143000"/>
          </a:xfrm>
        </p:spPr>
        <p:txBody>
          <a:bodyPr>
            <a:normAutofit fontScale="90000"/>
          </a:bodyPr>
          <a:lstStyle/>
          <a:p>
            <a:r>
              <a:rPr lang="en-US" dirty="0"/>
              <a:t>Infectious Disease and Zoonoses Links</a:t>
            </a:r>
          </a:p>
        </p:txBody>
      </p:sp>
      <p:sp>
        <p:nvSpPr>
          <p:cNvPr id="3" name="Content Placeholder 2"/>
          <p:cNvSpPr>
            <a:spLocks noGrp="1"/>
          </p:cNvSpPr>
          <p:nvPr>
            <p:ph idx="1"/>
          </p:nvPr>
        </p:nvSpPr>
        <p:spPr/>
        <p:txBody>
          <a:bodyPr/>
          <a:lstStyle/>
          <a:p>
            <a:r>
              <a:rPr lang="en-US" dirty="0">
                <a:hlinkClick r:id="rId2"/>
              </a:rPr>
              <a:t>CDC Infectious Disease and Zoonoses </a:t>
            </a:r>
            <a:endParaRPr lang="en-US" dirty="0"/>
          </a:p>
          <a:p>
            <a:r>
              <a:rPr lang="en-US" dirty="0">
                <a:hlinkClick r:id="rId3"/>
              </a:rPr>
              <a:t>AMA: American Medical Association</a:t>
            </a:r>
            <a:endParaRPr lang="en-US" dirty="0"/>
          </a:p>
          <a:p>
            <a:r>
              <a:rPr lang="en-US" dirty="0">
                <a:hlinkClick r:id="rId4"/>
              </a:rPr>
              <a:t>ASTMH: American Society of Tropical Medicine and Hygiene</a:t>
            </a:r>
            <a:endParaRPr lang="en-US" dirty="0"/>
          </a:p>
          <a:p>
            <a:r>
              <a:rPr lang="en-US" dirty="0">
                <a:hlinkClick r:id="rId5"/>
              </a:rPr>
              <a:t>AVMA: American Veterinary Medical Association</a:t>
            </a:r>
            <a:endParaRPr lang="en-US" dirty="0"/>
          </a:p>
          <a:p>
            <a:r>
              <a:rPr lang="en-US" dirty="0">
                <a:hlinkClick r:id="rId6"/>
              </a:rPr>
              <a:t>CEEZAD: Center of Excellence for Emerging and Zoonotic Diseases</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096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a:t>
            </a:r>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749" y="1367367"/>
            <a:ext cx="4159336" cy="211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kchoma\Pictures\Coraz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797" y="2425703"/>
            <a:ext cx="2623682" cy="3633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94242"/>
            <a:ext cx="2334970" cy="211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2540" y="694242"/>
            <a:ext cx="2587939" cy="192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kchoma\AppData\Local\Microsoft\Windows\Temporary Internet Files\Content.IE5\ZT8SZALC\MP90043871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4970" y="3255287"/>
            <a:ext cx="4187570" cy="28041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choma\AppData\Local\Microsoft\Windows\Temporary Internet Files\Content.IE5\ZT8SZALC\MP90044250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57006"/>
            <a:ext cx="2334970" cy="350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90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117"/>
            <a:ext cx="8229600" cy="1143000"/>
          </a:xfrm>
        </p:spPr>
        <p:txBody>
          <a:bodyPr/>
          <a:lstStyle/>
          <a:p>
            <a:r>
              <a:rPr lang="en-US" dirty="0"/>
              <a:t>One Health </a:t>
            </a:r>
          </a:p>
        </p:txBody>
      </p:sp>
      <p:sp>
        <p:nvSpPr>
          <p:cNvPr id="3" name="Content Placeholder 2"/>
          <p:cNvSpPr>
            <a:spLocks noGrp="1"/>
          </p:cNvSpPr>
          <p:nvPr>
            <p:ph idx="1"/>
          </p:nvPr>
        </p:nvSpPr>
        <p:spPr>
          <a:xfrm>
            <a:off x="0" y="1600200"/>
            <a:ext cx="9144000" cy="4525963"/>
          </a:xfrm>
        </p:spPr>
        <p:txBody>
          <a:bodyPr/>
          <a:lstStyle/>
          <a:p>
            <a:r>
              <a:rPr lang="en-US" dirty="0"/>
              <a:t>“One Health is the collaborative effort of multiple disciplines – working locally, nationally, and globally – to attain optimal health for people, animals and our environment.”  </a:t>
            </a:r>
            <a:r>
              <a:rPr lang="en-US" sz="2400" dirty="0"/>
              <a:t>– American Veterinary Medical Association </a:t>
            </a:r>
          </a:p>
          <a:p>
            <a:endParaRPr lang="en-US" sz="2800" dirty="0"/>
          </a:p>
        </p:txBody>
      </p:sp>
      <p:pic>
        <p:nvPicPr>
          <p:cNvPr id="7" name="Picture 6" descr="iStock_000001049144Medium.jpg"/>
          <p:cNvPicPr>
            <a:picLocks noChangeAspect="1"/>
          </p:cNvPicPr>
          <p:nvPr/>
        </p:nvPicPr>
        <p:blipFill>
          <a:blip r:embed="rId3" cstate="print"/>
          <a:srcRect t="4762" r="3468" b="26190"/>
          <a:stretch>
            <a:fillRect/>
          </a:stretch>
        </p:blipFill>
        <p:spPr>
          <a:xfrm>
            <a:off x="3584575" y="4332708"/>
            <a:ext cx="3276600" cy="176169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61419"/>
            <a:ext cx="3584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Stock_000006512467Large.jpg"/>
          <p:cNvPicPr>
            <a:picLocks noChangeAspect="1"/>
          </p:cNvPicPr>
          <p:nvPr/>
        </p:nvPicPr>
        <p:blipFill>
          <a:blip r:embed="rId5" cstate="print"/>
          <a:srcRect l="10714" t="21429" r="7143" b="26190"/>
          <a:stretch>
            <a:fillRect/>
          </a:stretch>
        </p:blipFill>
        <p:spPr>
          <a:xfrm>
            <a:off x="2937163" y="3640282"/>
            <a:ext cx="1447800" cy="1384852"/>
          </a:xfrm>
          <a:prstGeom prst="rect">
            <a:avLst/>
          </a:prstGeom>
        </p:spPr>
      </p:pic>
      <p:pic>
        <p:nvPicPr>
          <p:cNvPr id="5" name="Picture 4" descr="iStock_000004473441Large.jpg"/>
          <p:cNvPicPr>
            <a:picLocks noChangeAspect="1"/>
          </p:cNvPicPr>
          <p:nvPr/>
        </p:nvPicPr>
        <p:blipFill>
          <a:blip r:embed="rId6" cstate="print"/>
          <a:srcRect l="3571" b="16498"/>
          <a:stretch>
            <a:fillRect/>
          </a:stretch>
        </p:blipFill>
        <p:spPr>
          <a:xfrm>
            <a:off x="5545394" y="4037543"/>
            <a:ext cx="3598606" cy="2065867"/>
          </a:xfrm>
          <a:prstGeom prst="rect">
            <a:avLst/>
          </a:prstGeom>
        </p:spPr>
      </p:pic>
    </p:spTree>
    <p:extLst>
      <p:ext uri="{BB962C8B-B14F-4D97-AF65-F5344CB8AC3E}">
        <p14:creationId xmlns:p14="http://schemas.microsoft.com/office/powerpoint/2010/main" val="148477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742"/>
            <a:ext cx="8229600" cy="1143000"/>
          </a:xfrm>
        </p:spPr>
        <p:txBody>
          <a:bodyPr/>
          <a:lstStyle/>
          <a:p>
            <a:r>
              <a:rPr lang="en-US" dirty="0"/>
              <a:t>Why One Health?</a:t>
            </a:r>
          </a:p>
        </p:txBody>
      </p:sp>
      <p:sp>
        <p:nvSpPr>
          <p:cNvPr id="3" name="Content Placeholder 2"/>
          <p:cNvSpPr>
            <a:spLocks noGrp="1"/>
          </p:cNvSpPr>
          <p:nvPr>
            <p:ph idx="1"/>
          </p:nvPr>
        </p:nvSpPr>
        <p:spPr/>
        <p:txBody>
          <a:bodyPr/>
          <a:lstStyle/>
          <a:p>
            <a:r>
              <a:rPr lang="en-US" dirty="0"/>
              <a:t>As animal habitats are destroyed to accommodate increasing populations, humans are exposed to new disease threats from animals</a:t>
            </a:r>
          </a:p>
          <a:p>
            <a:r>
              <a:rPr lang="en-US" dirty="0"/>
              <a:t>Globalization results in diseases quickly spreading around the world</a:t>
            </a:r>
          </a:p>
          <a:p>
            <a:r>
              <a:rPr lang="en-US" dirty="0"/>
              <a:t>The way we build our neighborhoods and cities influence the amount of exercise we get</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1790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367"/>
            <a:ext cx="8229600" cy="1143000"/>
          </a:xfrm>
        </p:spPr>
        <p:txBody>
          <a:bodyPr/>
          <a:lstStyle/>
          <a:p>
            <a:r>
              <a:rPr lang="en-US" dirty="0"/>
              <a:t>Dog Bites</a:t>
            </a:r>
          </a:p>
        </p:txBody>
      </p:sp>
      <p:sp>
        <p:nvSpPr>
          <p:cNvPr id="3" name="Content Placeholder 2"/>
          <p:cNvSpPr>
            <a:spLocks noGrp="1"/>
          </p:cNvSpPr>
          <p:nvPr>
            <p:ph idx="1"/>
          </p:nvPr>
        </p:nvSpPr>
        <p:spPr>
          <a:xfrm>
            <a:off x="257174" y="1600200"/>
            <a:ext cx="8886825" cy="4525963"/>
          </a:xfrm>
        </p:spPr>
        <p:txBody>
          <a:bodyPr>
            <a:normAutofit/>
          </a:bodyPr>
          <a:lstStyle/>
          <a:p>
            <a:r>
              <a:rPr lang="en-US" dirty="0"/>
              <a:t>4.5 million per year</a:t>
            </a:r>
          </a:p>
          <a:p>
            <a:r>
              <a:rPr lang="en-US" dirty="0"/>
              <a:t>885,000 require medical attention</a:t>
            </a:r>
          </a:p>
          <a:p>
            <a:r>
              <a:rPr lang="en-US" dirty="0"/>
              <a:t>31,000 required reconstructive surgery in 2006</a:t>
            </a:r>
          </a:p>
          <a:p>
            <a:r>
              <a:rPr lang="en-US" dirty="0"/>
              <a:t>Who is at risk?</a:t>
            </a:r>
          </a:p>
          <a:p>
            <a:pPr lvl="1"/>
            <a:r>
              <a:rPr lang="en-US" dirty="0"/>
              <a:t>Children, especially ages 5-9 years</a:t>
            </a:r>
          </a:p>
          <a:p>
            <a:pPr lvl="1"/>
            <a:r>
              <a:rPr lang="en-US" dirty="0"/>
              <a:t>Adult males</a:t>
            </a:r>
          </a:p>
          <a:p>
            <a:pPr lvl="1"/>
            <a:r>
              <a:rPr lang="en-US" dirty="0"/>
              <a:t>People with dogs in their homes</a:t>
            </a:r>
          </a:p>
          <a:p>
            <a:endParaRPr lang="en-US" dirty="0"/>
          </a:p>
        </p:txBody>
      </p:sp>
      <p:sp>
        <p:nvSpPr>
          <p:cNvPr id="4" name="Footer Placeholder 3"/>
          <p:cNvSpPr>
            <a:spLocks noGrp="1"/>
          </p:cNvSpPr>
          <p:nvPr>
            <p:ph type="ftr" sz="quarter" idx="11"/>
          </p:nvPr>
        </p:nvSpPr>
        <p:spPr>
          <a:xfrm>
            <a:off x="1978925" y="5761038"/>
            <a:ext cx="7165075" cy="365125"/>
          </a:xfrm>
        </p:spPr>
        <p:txBody>
          <a:bodyPr/>
          <a:lstStyle/>
          <a:p>
            <a:pPr algn="r"/>
            <a:r>
              <a:rPr lang="en-US" dirty="0"/>
              <a:t>Source:  CDC  http://www.cdc.gov/HomeandRecreationalSafety/Dog-Bites/biteprevention.html</a:t>
            </a:r>
          </a:p>
        </p:txBody>
      </p:sp>
    </p:spTree>
    <p:extLst>
      <p:ext uri="{BB962C8B-B14F-4D97-AF65-F5344CB8AC3E}">
        <p14:creationId xmlns:p14="http://schemas.microsoft.com/office/powerpoint/2010/main" val="1165215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873"/>
            <a:ext cx="8229600" cy="1143000"/>
          </a:xfrm>
        </p:spPr>
        <p:txBody>
          <a:bodyPr/>
          <a:lstStyle/>
          <a:p>
            <a:r>
              <a:rPr lang="en-US" dirty="0"/>
              <a:t>Dog Bites </a:t>
            </a:r>
            <a:r>
              <a:rPr lang="en-US" sz="3200" dirty="0"/>
              <a:t>cont.</a:t>
            </a:r>
          </a:p>
        </p:txBody>
      </p:sp>
      <p:sp>
        <p:nvSpPr>
          <p:cNvPr id="3" name="Content Placeholder 2"/>
          <p:cNvSpPr>
            <a:spLocks noGrp="1"/>
          </p:cNvSpPr>
          <p:nvPr>
            <p:ph idx="1"/>
          </p:nvPr>
        </p:nvSpPr>
        <p:spPr/>
        <p:txBody>
          <a:bodyPr>
            <a:normAutofit/>
          </a:bodyPr>
          <a:lstStyle/>
          <a:p>
            <a:r>
              <a:rPr lang="en-US" sz="3600" dirty="0"/>
              <a:t>Prevention</a:t>
            </a:r>
          </a:p>
          <a:p>
            <a:pPr lvl="1"/>
            <a:r>
              <a:rPr lang="en-US" sz="3600" dirty="0"/>
              <a:t>Before bringing a dog into your home:</a:t>
            </a:r>
          </a:p>
          <a:p>
            <a:pPr lvl="2"/>
            <a:r>
              <a:rPr lang="en-US" sz="3600" dirty="0"/>
              <a:t>Consult with a professional</a:t>
            </a:r>
          </a:p>
          <a:p>
            <a:pPr lvl="2"/>
            <a:r>
              <a:rPr lang="en-US" sz="3600" dirty="0"/>
              <a:t>Be aware of dog’s history</a:t>
            </a:r>
          </a:p>
          <a:p>
            <a:pPr lvl="2"/>
            <a:r>
              <a:rPr lang="en-US" sz="3600" dirty="0"/>
              <a:t>Be sensitive to children’s fear</a:t>
            </a:r>
          </a:p>
          <a:p>
            <a:pPr lvl="2"/>
            <a:r>
              <a:rPr lang="en-US" sz="3600" dirty="0"/>
              <a:t>Spend time with dog prior to purchasing or adoption</a:t>
            </a:r>
          </a:p>
          <a:p>
            <a:endParaRPr lang="en-US" sz="3600" dirty="0"/>
          </a:p>
        </p:txBody>
      </p:sp>
      <p:sp>
        <p:nvSpPr>
          <p:cNvPr id="4" name="Footer Placeholder 3"/>
          <p:cNvSpPr>
            <a:spLocks noGrp="1"/>
          </p:cNvSpPr>
          <p:nvPr>
            <p:ph type="ftr" sz="quarter" idx="11"/>
          </p:nvPr>
        </p:nvSpPr>
        <p:spPr>
          <a:xfrm>
            <a:off x="2157413" y="6356350"/>
            <a:ext cx="6986587" cy="365125"/>
          </a:xfrm>
        </p:spPr>
        <p:txBody>
          <a:bodyPr/>
          <a:lstStyle/>
          <a:p>
            <a:r>
              <a:rPr lang="en-US" dirty="0"/>
              <a:t>Source:  CDC  http://www.cdc.gov/HomeandRecreationalSafety/Dog-Bites/biteprevention.html</a:t>
            </a:r>
          </a:p>
          <a:p>
            <a:endParaRPr lang="en-US" dirty="0"/>
          </a:p>
        </p:txBody>
      </p:sp>
    </p:spTree>
    <p:extLst>
      <p:ext uri="{BB962C8B-B14F-4D97-AF65-F5344CB8AC3E}">
        <p14:creationId xmlns:p14="http://schemas.microsoft.com/office/powerpoint/2010/main" val="1935774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117"/>
            <a:ext cx="8229600" cy="1143000"/>
          </a:xfrm>
        </p:spPr>
        <p:txBody>
          <a:bodyPr/>
          <a:lstStyle/>
          <a:p>
            <a:r>
              <a:rPr lang="en-US" dirty="0"/>
              <a:t>Dog Bites </a:t>
            </a:r>
            <a:r>
              <a:rPr lang="en-US" sz="3200" dirty="0"/>
              <a:t>cont.</a:t>
            </a:r>
          </a:p>
        </p:txBody>
      </p:sp>
      <p:sp>
        <p:nvSpPr>
          <p:cNvPr id="3" name="Content Placeholder 2"/>
          <p:cNvSpPr>
            <a:spLocks noGrp="1"/>
          </p:cNvSpPr>
          <p:nvPr>
            <p:ph idx="1"/>
          </p:nvPr>
        </p:nvSpPr>
        <p:spPr>
          <a:xfrm>
            <a:off x="457200" y="1436427"/>
            <a:ext cx="8229600" cy="4525963"/>
          </a:xfrm>
        </p:spPr>
        <p:txBody>
          <a:bodyPr>
            <a:noAutofit/>
          </a:bodyPr>
          <a:lstStyle/>
          <a:p>
            <a:r>
              <a:rPr lang="en-US" dirty="0"/>
              <a:t>Prevention</a:t>
            </a:r>
          </a:p>
          <a:p>
            <a:pPr lvl="1"/>
            <a:r>
              <a:rPr lang="en-US" sz="3200" dirty="0"/>
              <a:t>If you decide to bring a dog into your home:</a:t>
            </a:r>
          </a:p>
          <a:p>
            <a:pPr lvl="2"/>
            <a:r>
              <a:rPr lang="en-US" sz="3200" dirty="0"/>
              <a:t>Spay/neuter</a:t>
            </a:r>
          </a:p>
          <a:p>
            <a:pPr lvl="2"/>
            <a:r>
              <a:rPr lang="en-US" sz="3200" dirty="0"/>
              <a:t>Never leave children alone with dog</a:t>
            </a:r>
          </a:p>
          <a:p>
            <a:pPr lvl="2"/>
            <a:r>
              <a:rPr lang="en-US" sz="3200" dirty="0"/>
              <a:t>Do not play aggressively with dog</a:t>
            </a:r>
          </a:p>
          <a:p>
            <a:pPr lvl="2"/>
            <a:r>
              <a:rPr lang="en-US" sz="3200" dirty="0"/>
              <a:t>Properly train and socialize dog</a:t>
            </a:r>
          </a:p>
          <a:p>
            <a:pPr lvl="2"/>
            <a:r>
              <a:rPr lang="en-US" sz="3200" dirty="0"/>
              <a:t>Seek professional help if dog has aggressive behavior</a:t>
            </a:r>
          </a:p>
        </p:txBody>
      </p:sp>
      <p:sp>
        <p:nvSpPr>
          <p:cNvPr id="4" name="Footer Placeholder 3"/>
          <p:cNvSpPr>
            <a:spLocks noGrp="1"/>
          </p:cNvSpPr>
          <p:nvPr>
            <p:ph type="ftr" sz="quarter" idx="11"/>
          </p:nvPr>
        </p:nvSpPr>
        <p:spPr>
          <a:xfrm>
            <a:off x="2374710" y="6356350"/>
            <a:ext cx="6673756" cy="365125"/>
          </a:xfrm>
        </p:spPr>
        <p:txBody>
          <a:bodyPr/>
          <a:lstStyle/>
          <a:p>
            <a:r>
              <a:rPr lang="en-US" dirty="0"/>
              <a:t>Source:  CDC  http://www.cdc.gov/HomeandRecreationalSafety/Dog-Bites/biteprevention.html</a:t>
            </a:r>
          </a:p>
          <a:p>
            <a:endParaRPr lang="en-US" dirty="0"/>
          </a:p>
        </p:txBody>
      </p:sp>
    </p:spTree>
    <p:extLst>
      <p:ext uri="{BB962C8B-B14F-4D97-AF65-F5344CB8AC3E}">
        <p14:creationId xmlns:p14="http://schemas.microsoft.com/office/powerpoint/2010/main" val="229087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6221"/>
            <a:ext cx="9165695" cy="1143000"/>
          </a:xfrm>
        </p:spPr>
        <p:txBody>
          <a:bodyPr>
            <a:normAutofit/>
          </a:bodyPr>
          <a:lstStyle/>
          <a:p>
            <a:r>
              <a:rPr lang="en-US" dirty="0"/>
              <a:t>Organizations that Promote One Health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04" y="3207580"/>
            <a:ext cx="4152606" cy="111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276" y="4710151"/>
            <a:ext cx="3158788" cy="1035836"/>
          </a:xfrm>
          <a:prstGeom prst="rect">
            <a:avLst/>
          </a:prstGeom>
          <a:noFill/>
          <a:ln>
            <a:noFill/>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385" y="3149131"/>
            <a:ext cx="3114900" cy="122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81" y="1765974"/>
            <a:ext cx="2778866" cy="105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6467" y="1864322"/>
            <a:ext cx="2712136" cy="99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9597" y="1752025"/>
            <a:ext cx="2743073" cy="103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5580" y="4795552"/>
            <a:ext cx="2308832" cy="8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5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117"/>
            <a:ext cx="8229600" cy="1143000"/>
          </a:xfrm>
        </p:spPr>
        <p:txBody>
          <a:bodyPr/>
          <a:lstStyle/>
          <a:p>
            <a:r>
              <a:rPr lang="en-US" dirty="0"/>
              <a:t>One Health Links</a:t>
            </a:r>
          </a:p>
        </p:txBody>
      </p:sp>
      <p:sp>
        <p:nvSpPr>
          <p:cNvPr id="3" name="Content Placeholder 2"/>
          <p:cNvSpPr>
            <a:spLocks noGrp="1"/>
          </p:cNvSpPr>
          <p:nvPr>
            <p:ph idx="1"/>
          </p:nvPr>
        </p:nvSpPr>
        <p:spPr/>
        <p:txBody>
          <a:bodyPr>
            <a:normAutofit fontScale="85000" lnSpcReduction="10000"/>
          </a:bodyPr>
          <a:lstStyle/>
          <a:p>
            <a:r>
              <a:rPr lang="en-US" dirty="0">
                <a:hlinkClick r:id="rId2"/>
              </a:rPr>
              <a:t>CDC</a:t>
            </a:r>
            <a:endParaRPr lang="en-US" dirty="0"/>
          </a:p>
          <a:p>
            <a:r>
              <a:rPr lang="en-US" dirty="0">
                <a:hlinkClick r:id="rId3"/>
              </a:rPr>
              <a:t>CDC’s National Center for Emerging and Zoonotic Infectious Diseases</a:t>
            </a:r>
            <a:endParaRPr lang="en-US" dirty="0"/>
          </a:p>
          <a:p>
            <a:r>
              <a:rPr lang="en-US" dirty="0">
                <a:hlinkClick r:id="rId4"/>
              </a:rPr>
              <a:t>One Health Commission</a:t>
            </a:r>
            <a:endParaRPr lang="en-US" dirty="0"/>
          </a:p>
          <a:p>
            <a:r>
              <a:rPr lang="en-US" dirty="0">
                <a:hlinkClick r:id="rId5"/>
              </a:rPr>
              <a:t>One Health Initiative</a:t>
            </a:r>
            <a:endParaRPr lang="en-US" dirty="0"/>
          </a:p>
          <a:p>
            <a:r>
              <a:rPr lang="en-US" dirty="0">
                <a:hlinkClick r:id="rId6"/>
              </a:rPr>
              <a:t>One World, One Health</a:t>
            </a:r>
            <a:endParaRPr lang="en-US" dirty="0"/>
          </a:p>
          <a:p>
            <a:r>
              <a:rPr lang="en-US" dirty="0">
                <a:hlinkClick r:id="rId7"/>
              </a:rPr>
              <a:t>UC Davis’ One Health Institute</a:t>
            </a:r>
            <a:endParaRPr lang="en-US" dirty="0"/>
          </a:p>
          <a:p>
            <a:r>
              <a:rPr lang="en-US" dirty="0">
                <a:hlinkClick r:id="rId8"/>
              </a:rPr>
              <a:t>University of Saskatchewan One Health Guide</a:t>
            </a:r>
            <a:endParaRPr lang="en-US" dirty="0"/>
          </a:p>
          <a:p>
            <a:r>
              <a:rPr lang="en-US" dirty="0">
                <a:hlinkClick r:id="rId9"/>
              </a:rPr>
              <a:t>USDA APHIS Veterinary Services’ One Health Office</a:t>
            </a:r>
            <a:endParaRPr lang="en-US" dirty="0"/>
          </a:p>
          <a:p>
            <a:r>
              <a:rPr lang="en-US" dirty="0">
                <a:hlinkClick r:id="rId10"/>
              </a:rPr>
              <a:t>World Rabies Day</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748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9251"/>
            <a:ext cx="9144000" cy="1143000"/>
          </a:xfrm>
        </p:spPr>
        <p:txBody>
          <a:bodyPr>
            <a:normAutofit/>
          </a:bodyPr>
          <a:lstStyle/>
          <a:p>
            <a:r>
              <a:rPr lang="en-US" dirty="0"/>
              <a:t>Careers in Infectious Disease/Zoonoses </a:t>
            </a:r>
          </a:p>
        </p:txBody>
      </p:sp>
      <p:sp>
        <p:nvSpPr>
          <p:cNvPr id="3" name="Content Placeholder 2"/>
          <p:cNvSpPr>
            <a:spLocks noGrp="1"/>
          </p:cNvSpPr>
          <p:nvPr>
            <p:ph idx="1"/>
          </p:nvPr>
        </p:nvSpPr>
        <p:spPr>
          <a:xfrm>
            <a:off x="457200" y="1830387"/>
            <a:ext cx="8229600" cy="4525963"/>
          </a:xfrm>
        </p:spPr>
        <p:txBody>
          <a:bodyPr>
            <a:normAutofit lnSpcReduction="10000"/>
          </a:bodyPr>
          <a:lstStyle/>
          <a:p>
            <a:r>
              <a:rPr lang="en-US" dirty="0"/>
              <a:t>Veterinarian</a:t>
            </a:r>
          </a:p>
          <a:p>
            <a:r>
              <a:rPr lang="en-US" dirty="0"/>
              <a:t>Veterinary Assistant</a:t>
            </a:r>
          </a:p>
          <a:p>
            <a:r>
              <a:rPr lang="en-US" dirty="0"/>
              <a:t>Veterinary Tech/Assistant</a:t>
            </a:r>
          </a:p>
          <a:p>
            <a:r>
              <a:rPr lang="en-US" dirty="0"/>
              <a:t>Senior Laboratory Technologist </a:t>
            </a:r>
          </a:p>
          <a:p>
            <a:r>
              <a:rPr lang="en-US" dirty="0"/>
              <a:t>Director of Health and HIV/AIDS 	</a:t>
            </a:r>
          </a:p>
          <a:p>
            <a:r>
              <a:rPr lang="en-US" dirty="0"/>
              <a:t>Epidemiologist </a:t>
            </a:r>
          </a:p>
          <a:p>
            <a:r>
              <a:rPr lang="en-US" dirty="0"/>
              <a:t>TB/HIV Technical Advisor to Ministry of Health (MOH) </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3050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32" y="749911"/>
            <a:ext cx="8229600" cy="1143000"/>
          </a:xfrm>
        </p:spPr>
        <p:txBody>
          <a:bodyPr>
            <a:normAutofit fontScale="90000"/>
          </a:bodyPr>
          <a:lstStyle/>
          <a:p>
            <a:r>
              <a:rPr lang="en-US" dirty="0"/>
              <a:t>Public Health Physical Activity</a:t>
            </a:r>
            <a:br>
              <a:rPr lang="en-US" dirty="0"/>
            </a:br>
            <a:endParaRPr lang="en-US" dirty="0"/>
          </a:p>
        </p:txBody>
      </p:sp>
      <p:sp>
        <p:nvSpPr>
          <p:cNvPr id="3" name="Content Placeholder 2"/>
          <p:cNvSpPr>
            <a:spLocks noGrp="1"/>
          </p:cNvSpPr>
          <p:nvPr>
            <p:ph idx="1"/>
          </p:nvPr>
        </p:nvSpPr>
        <p:spPr>
          <a:xfrm>
            <a:off x="0" y="1830388"/>
            <a:ext cx="9144000" cy="4232956"/>
          </a:xfrm>
        </p:spPr>
        <p:txBody>
          <a:bodyPr>
            <a:normAutofit/>
          </a:bodyPr>
          <a:lstStyle/>
          <a:p>
            <a:endParaRPr lang="en-US" dirty="0"/>
          </a:p>
          <a:p>
            <a:endParaRPr lang="en-US" dirty="0"/>
          </a:p>
          <a:p>
            <a:endParaRPr lang="en-US" dirty="0"/>
          </a:p>
          <a:p>
            <a:endParaRPr lang="en-US" dirty="0"/>
          </a:p>
          <a:p>
            <a:pPr marL="0" indent="0">
              <a:buNone/>
            </a:pPr>
            <a:endParaRPr lang="en-US" dirty="0"/>
          </a:p>
          <a:p>
            <a:pPr lvl="1" algn="ctr"/>
            <a:r>
              <a:rPr lang="en-US" dirty="0"/>
              <a:t>Urban Planning for Walkable Communities  </a:t>
            </a:r>
          </a:p>
          <a:p>
            <a:pPr lvl="1" algn="ctr"/>
            <a:r>
              <a:rPr lang="en-US" dirty="0"/>
              <a:t>Encourage the public to be active </a:t>
            </a:r>
          </a:p>
        </p:txBody>
      </p:sp>
      <p:sp>
        <p:nvSpPr>
          <p:cNvPr id="4" name="Footer Placeholder 3"/>
          <p:cNvSpPr>
            <a:spLocks noGrp="1"/>
          </p:cNvSpPr>
          <p:nvPr>
            <p:ph type="ftr" sz="quarter" idx="1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6414"/>
            <a:ext cx="9144000" cy="274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51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a:t>
            </a:r>
          </a:p>
        </p:txBody>
      </p:sp>
      <p:sp>
        <p:nvSpPr>
          <p:cNvPr id="3" name="Content Placeholder 2"/>
          <p:cNvSpPr>
            <a:spLocks noGrp="1"/>
          </p:cNvSpPr>
          <p:nvPr>
            <p:ph idx="1"/>
          </p:nvPr>
        </p:nvSpPr>
        <p:spPr/>
        <p:txBody>
          <a:bodyPr>
            <a:normAutofit/>
          </a:bodyPr>
          <a:lstStyle/>
          <a:p>
            <a:r>
              <a:rPr lang="en-US" dirty="0"/>
              <a:t>Is defined as any bodily movement produced by skeletal muscles that requires energy expenditure </a:t>
            </a:r>
          </a:p>
          <a:p>
            <a:r>
              <a:rPr lang="en-US" dirty="0"/>
              <a:t>Walking, gardening, briskly pushing a baby stroller, climbing the stairs, playing soccer, or dancing the night away </a:t>
            </a:r>
          </a:p>
          <a:p>
            <a:r>
              <a:rPr lang="en-US" dirty="0"/>
              <a:t>For health benefits, physical activity should be moderate or vigorous intensity</a:t>
            </a:r>
          </a:p>
        </p:txBody>
      </p:sp>
      <p:sp>
        <p:nvSpPr>
          <p:cNvPr id="4" name="Footer Placeholder 3"/>
          <p:cNvSpPr>
            <a:spLocks noGrp="1"/>
          </p:cNvSpPr>
          <p:nvPr>
            <p:ph type="ftr" sz="quarter" idx="11"/>
          </p:nvPr>
        </p:nvSpPr>
        <p:spPr>
          <a:xfrm>
            <a:off x="3280064" y="5761038"/>
            <a:ext cx="5863936" cy="365125"/>
          </a:xfrm>
        </p:spPr>
        <p:txBody>
          <a:bodyPr/>
          <a:lstStyle/>
          <a:p>
            <a:pPr algn="r"/>
            <a:r>
              <a:rPr lang="en-US" dirty="0"/>
              <a:t>Source: USDA  http://www.choosemyplate.gov/physical-activity/what.html</a:t>
            </a:r>
          </a:p>
        </p:txBody>
      </p:sp>
    </p:spTree>
    <p:extLst>
      <p:ext uri="{BB962C8B-B14F-4D97-AF65-F5344CB8AC3E}">
        <p14:creationId xmlns:p14="http://schemas.microsoft.com/office/powerpoint/2010/main" val="234078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873"/>
            <a:ext cx="8229600" cy="1143000"/>
          </a:xfrm>
        </p:spPr>
        <p:txBody>
          <a:bodyPr/>
          <a:lstStyle/>
          <a:p>
            <a:r>
              <a:rPr lang="en-US" dirty="0"/>
              <a:t>Public Health Definition </a:t>
            </a:r>
          </a:p>
        </p:txBody>
      </p:sp>
      <p:sp>
        <p:nvSpPr>
          <p:cNvPr id="3" name="Content Placeholder 2"/>
          <p:cNvSpPr>
            <a:spLocks noGrp="1"/>
          </p:cNvSpPr>
          <p:nvPr>
            <p:ph idx="1"/>
          </p:nvPr>
        </p:nvSpPr>
        <p:spPr>
          <a:xfrm>
            <a:off x="457200" y="1585912"/>
            <a:ext cx="8229600" cy="4525963"/>
          </a:xfrm>
        </p:spPr>
        <p:txBody>
          <a:bodyPr>
            <a:normAutofit lnSpcReduction="10000"/>
          </a:bodyPr>
          <a:lstStyle/>
          <a:p>
            <a:pPr marL="0" indent="0" algn="ctr">
              <a:buNone/>
            </a:pPr>
            <a:r>
              <a:rPr lang="en-US" sz="3600" dirty="0"/>
              <a:t>20th Century Definitions</a:t>
            </a:r>
          </a:p>
          <a:p>
            <a:r>
              <a:rPr lang="en-US" dirty="0"/>
              <a:t>Public Health is “… the science and art of preventing disease, prolonging life and promoting health … through organized community efforts...” – Winslow </a:t>
            </a:r>
          </a:p>
          <a:p>
            <a:r>
              <a:rPr lang="en-US" dirty="0"/>
              <a:t>The substance of public health is the “organized community efforts aimed at the prevention of disease and the promotion of health.” – Institute of Medicine  </a:t>
            </a:r>
          </a:p>
        </p:txBody>
      </p:sp>
      <p:sp>
        <p:nvSpPr>
          <p:cNvPr id="4" name="Footer Placeholder 3"/>
          <p:cNvSpPr>
            <a:spLocks noGrp="1"/>
          </p:cNvSpPr>
          <p:nvPr>
            <p:ph type="ftr" sz="quarter" idx="11"/>
          </p:nvPr>
        </p:nvSpPr>
        <p:spPr>
          <a:xfrm>
            <a:off x="2057400" y="5761038"/>
            <a:ext cx="7086600" cy="365125"/>
          </a:xfrm>
        </p:spPr>
        <p:txBody>
          <a:bodyPr/>
          <a:lstStyle/>
          <a:p>
            <a:r>
              <a:rPr lang="en-US" dirty="0"/>
              <a:t>Source: Public Health 101 Healthy People- Healthy Populations </a:t>
            </a:r>
            <a:r>
              <a:rPr lang="en-US" dirty="0" err="1"/>
              <a:t>Riegelman</a:t>
            </a:r>
            <a:r>
              <a:rPr lang="en-US" dirty="0"/>
              <a:t> 2010, p.4 </a:t>
            </a:r>
          </a:p>
        </p:txBody>
      </p:sp>
    </p:spTree>
    <p:extLst>
      <p:ext uri="{BB962C8B-B14F-4D97-AF65-F5344CB8AC3E}">
        <p14:creationId xmlns:p14="http://schemas.microsoft.com/office/powerpoint/2010/main" val="708151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67"/>
            <a:ext cx="8229600" cy="1143000"/>
          </a:xfrm>
        </p:spPr>
        <p:txBody>
          <a:bodyPr>
            <a:normAutofit fontScale="90000"/>
          </a:bodyPr>
          <a:lstStyle/>
          <a:p>
            <a:r>
              <a:rPr lang="en-US" dirty="0"/>
              <a:t>Why Public Health Physical Activity?</a:t>
            </a:r>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a:t>Physical inactivity has been identified as the fourth leading risk factor for global mortality causing an estimated 3.2 million deaths globally</a:t>
            </a:r>
          </a:p>
          <a:p>
            <a:r>
              <a:rPr lang="en-US" dirty="0"/>
              <a:t>Regular moderate intensity physical activity –– has significant benefits for health </a:t>
            </a:r>
          </a:p>
          <a:p>
            <a:r>
              <a:rPr lang="en-US" dirty="0"/>
              <a:t>Such as: reduction of  the risk of cardiovascular diseases, diabetes, colon and breast cancer, and depression, decrease the risk of a hip or vertebral fracture and help control weight</a:t>
            </a:r>
          </a:p>
        </p:txBody>
      </p:sp>
      <p:sp>
        <p:nvSpPr>
          <p:cNvPr id="4" name="Footer Placeholder 3"/>
          <p:cNvSpPr>
            <a:spLocks noGrp="1"/>
          </p:cNvSpPr>
          <p:nvPr>
            <p:ph type="ftr" sz="quarter" idx="11"/>
          </p:nvPr>
        </p:nvSpPr>
        <p:spPr>
          <a:xfrm>
            <a:off x="4572000" y="5761038"/>
            <a:ext cx="4572000" cy="365125"/>
          </a:xfrm>
        </p:spPr>
        <p:txBody>
          <a:bodyPr/>
          <a:lstStyle/>
          <a:p>
            <a:pPr algn="r"/>
            <a:r>
              <a:rPr lang="en-US" dirty="0"/>
              <a:t>Source WHO http://www.who.int/topics/physical_activity/en/</a:t>
            </a:r>
          </a:p>
        </p:txBody>
      </p:sp>
    </p:spTree>
    <p:extLst>
      <p:ext uri="{BB962C8B-B14F-4D97-AF65-F5344CB8AC3E}">
        <p14:creationId xmlns:p14="http://schemas.microsoft.com/office/powerpoint/2010/main" val="2549522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67"/>
            <a:ext cx="8229600" cy="1143000"/>
          </a:xfrm>
        </p:spPr>
        <p:txBody>
          <a:bodyPr/>
          <a:lstStyle/>
          <a:p>
            <a:r>
              <a:rPr lang="en-US" dirty="0"/>
              <a:t>Public Health Physical Activity Links</a:t>
            </a:r>
          </a:p>
        </p:txBody>
      </p:sp>
      <p:sp>
        <p:nvSpPr>
          <p:cNvPr id="3" name="Content Placeholder 2"/>
          <p:cNvSpPr>
            <a:spLocks noGrp="1"/>
          </p:cNvSpPr>
          <p:nvPr>
            <p:ph idx="1"/>
          </p:nvPr>
        </p:nvSpPr>
        <p:spPr>
          <a:xfrm>
            <a:off x="0" y="1600200"/>
            <a:ext cx="9144000" cy="4525963"/>
          </a:xfrm>
        </p:spPr>
        <p:txBody>
          <a:bodyPr>
            <a:noAutofit/>
          </a:bodyPr>
          <a:lstStyle/>
          <a:p>
            <a:r>
              <a:rPr lang="en-US" sz="3600" dirty="0">
                <a:hlinkClick r:id="rId2"/>
              </a:rPr>
              <a:t>CDC Physical Activity</a:t>
            </a:r>
            <a:endParaRPr lang="en-US" sz="3600" dirty="0"/>
          </a:p>
          <a:p>
            <a:r>
              <a:rPr lang="en-US" sz="3600" dirty="0">
                <a:hlinkClick r:id="rId3"/>
              </a:rPr>
              <a:t>National Physical Activity Society </a:t>
            </a:r>
            <a:endParaRPr lang="en-US" sz="3600" dirty="0"/>
          </a:p>
          <a:p>
            <a:r>
              <a:rPr lang="en-US" sz="3600" dirty="0">
                <a:hlinkClick r:id="rId4"/>
              </a:rPr>
              <a:t>Physical Activity Resource Center for Public Health (PARC-PH)</a:t>
            </a:r>
            <a:endParaRPr lang="en-US" sz="3600" dirty="0"/>
          </a:p>
          <a:p>
            <a:r>
              <a:rPr lang="en-US" sz="3600" dirty="0">
                <a:hlinkClick r:id="rId5"/>
              </a:rPr>
              <a:t>K-State MPH Public Health Physical Activity</a:t>
            </a:r>
            <a:endParaRPr lang="en-US" sz="3600" dirty="0"/>
          </a:p>
          <a:p>
            <a:r>
              <a:rPr lang="en-US" sz="3600" dirty="0">
                <a:hlinkClick r:id="rId6"/>
              </a:rPr>
              <a:t>World Health Organization Physical Activity</a:t>
            </a:r>
            <a:endParaRPr lang="en-US" sz="3600" dirty="0"/>
          </a:p>
        </p:txBody>
      </p:sp>
      <p:sp>
        <p:nvSpPr>
          <p:cNvPr id="4" name="Footer Placeholder 3"/>
          <p:cNvSpPr>
            <a:spLocks noGrp="1"/>
          </p:cNvSpPr>
          <p:nvPr>
            <p:ph type="ftr" sz="quarter" idx="11"/>
          </p:nvPr>
        </p:nvSpPr>
        <p:spPr>
          <a:xfrm>
            <a:off x="3658346" y="6492875"/>
            <a:ext cx="2895600" cy="365125"/>
          </a:xfrm>
        </p:spPr>
        <p:txBody>
          <a:bodyPr/>
          <a:lstStyle/>
          <a:p>
            <a:endParaRPr lang="en-US" dirty="0"/>
          </a:p>
        </p:txBody>
      </p:sp>
    </p:spTree>
    <p:extLst>
      <p:ext uri="{BB962C8B-B14F-4D97-AF65-F5344CB8AC3E}">
        <p14:creationId xmlns:p14="http://schemas.microsoft.com/office/powerpoint/2010/main" val="2885283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3125"/>
            <a:ext cx="9144000" cy="1143000"/>
          </a:xfrm>
        </p:spPr>
        <p:txBody>
          <a:bodyPr>
            <a:normAutofit fontScale="90000"/>
          </a:bodyPr>
          <a:lstStyle/>
          <a:p>
            <a:r>
              <a:rPr lang="en-US" dirty="0"/>
              <a:t>Careers in Public Health Physical Activity</a:t>
            </a:r>
          </a:p>
        </p:txBody>
      </p:sp>
      <p:sp>
        <p:nvSpPr>
          <p:cNvPr id="3" name="Content Placeholder 2"/>
          <p:cNvSpPr>
            <a:spLocks noGrp="1"/>
          </p:cNvSpPr>
          <p:nvPr>
            <p:ph idx="1"/>
          </p:nvPr>
        </p:nvSpPr>
        <p:spPr>
          <a:xfrm>
            <a:off x="0" y="1836125"/>
            <a:ext cx="9144000" cy="4525963"/>
          </a:xfrm>
        </p:spPr>
        <p:txBody>
          <a:bodyPr/>
          <a:lstStyle/>
          <a:p>
            <a:r>
              <a:rPr lang="en-US" sz="4400" dirty="0"/>
              <a:t>Physical Education Teacher</a:t>
            </a:r>
          </a:p>
          <a:p>
            <a:r>
              <a:rPr lang="en-US" sz="4400" dirty="0" err="1"/>
              <a:t>CrossFit</a:t>
            </a:r>
            <a:r>
              <a:rPr lang="en-US" sz="4400" dirty="0"/>
              <a:t> Trainer</a:t>
            </a:r>
          </a:p>
          <a:p>
            <a:r>
              <a:rPr lang="en-US" sz="4400" dirty="0"/>
              <a:t>Rehabilitation Specialist</a:t>
            </a:r>
          </a:p>
          <a:p>
            <a:r>
              <a:rPr lang="en-US" sz="4400" dirty="0"/>
              <a:t>Physical Activity Director</a:t>
            </a:r>
          </a:p>
          <a:p>
            <a:r>
              <a:rPr lang="en-US" sz="4400" dirty="0"/>
              <a:t>Athletic Director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3050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Health</a:t>
            </a:r>
          </a:p>
        </p:txBody>
      </p:sp>
      <p:sp>
        <p:nvSpPr>
          <p:cNvPr id="4" name="Footer Placeholder 3"/>
          <p:cNvSpPr>
            <a:spLocks noGrp="1"/>
          </p:cNvSpPr>
          <p:nvPr>
            <p:ph type="ftr" sz="quarter" idx="11"/>
          </p:nvPr>
        </p:nvSpPr>
        <p:spPr/>
        <p:txBody>
          <a:bodyPr/>
          <a:lstStyle/>
          <a:p>
            <a:endParaRPr lang="en-US"/>
          </a:p>
        </p:txBody>
      </p:sp>
      <p:pic>
        <p:nvPicPr>
          <p:cNvPr id="2050" name="Picture 2" descr="C:\Users\kchoma\Pictures\Pic for ppt\3597388432_70002f911f_z.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72338"/>
            <a:ext cx="2497994" cy="19626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194" y="1946213"/>
            <a:ext cx="2866896" cy="1988746"/>
          </a:xfrm>
          <a:prstGeom prst="rect">
            <a:avLst/>
          </a:prstGeom>
        </p:spPr>
      </p:pic>
      <p:pic>
        <p:nvPicPr>
          <p:cNvPr id="2051" name="Picture 3" descr="C:\Users\kchoma\Pictures\Pic for ppt\5589758905_ef259b1e1a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977" y="1946214"/>
            <a:ext cx="2980789" cy="19887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73" y="4256114"/>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Solid waste management</a:t>
            </a:r>
          </a:p>
          <a:p>
            <a:pPr marL="457200" indent="-457200">
              <a:buFont typeface="Arial" panose="020B0604020202020204" pitchFamily="34" charset="0"/>
              <a:buChar char="•"/>
            </a:pPr>
            <a:r>
              <a:rPr lang="en-US" sz="2800" dirty="0"/>
              <a:t>Air quality</a:t>
            </a:r>
          </a:p>
          <a:p>
            <a:pPr marL="457200" indent="-457200">
              <a:buFont typeface="Arial" panose="020B0604020202020204" pitchFamily="34" charset="0"/>
              <a:buChar char="•"/>
            </a:pPr>
            <a:r>
              <a:rPr lang="en-US" sz="2800" dirty="0"/>
              <a:t>Soil quality</a:t>
            </a:r>
          </a:p>
          <a:p>
            <a:pPr marL="457200" indent="-457200">
              <a:buFont typeface="Arial" panose="020B0604020202020204" pitchFamily="34" charset="0"/>
              <a:buChar char="•"/>
            </a:pPr>
            <a:r>
              <a:rPr lang="en-US" sz="2800" dirty="0"/>
              <a:t>Water quality</a:t>
            </a:r>
          </a:p>
        </p:txBody>
      </p:sp>
    </p:spTree>
    <p:extLst>
      <p:ext uri="{BB962C8B-B14F-4D97-AF65-F5344CB8AC3E}">
        <p14:creationId xmlns:p14="http://schemas.microsoft.com/office/powerpoint/2010/main" val="3161056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Environmental Health links </a:t>
            </a:r>
          </a:p>
        </p:txBody>
      </p:sp>
      <p:sp>
        <p:nvSpPr>
          <p:cNvPr id="3" name="Content Placeholder 2"/>
          <p:cNvSpPr>
            <a:spLocks noGrp="1"/>
          </p:cNvSpPr>
          <p:nvPr>
            <p:ph idx="1"/>
          </p:nvPr>
        </p:nvSpPr>
        <p:spPr/>
        <p:txBody>
          <a:bodyPr/>
          <a:lstStyle/>
          <a:p>
            <a:r>
              <a:rPr lang="en-US" dirty="0">
                <a:hlinkClick r:id="rId2"/>
              </a:rPr>
              <a:t>Association of Environmental Health Academic Programs</a:t>
            </a:r>
            <a:endParaRPr lang="en-US" dirty="0"/>
          </a:p>
          <a:p>
            <a:r>
              <a:rPr lang="en-US" dirty="0">
                <a:hlinkClick r:id="rId3"/>
              </a:rPr>
              <a:t>National Environmental Health Association</a:t>
            </a:r>
            <a:endParaRPr lang="en-US" dirty="0"/>
          </a:p>
          <a:p>
            <a:r>
              <a:rPr lang="en-US" dirty="0">
                <a:hlinkClick r:id="rId4"/>
              </a:rPr>
              <a:t>EPA</a:t>
            </a:r>
            <a:endParaRPr lang="en-US" dirty="0"/>
          </a:p>
          <a:p>
            <a:r>
              <a:rPr lang="en-US" dirty="0">
                <a:hlinkClick r:id="rId5"/>
              </a:rPr>
              <a:t>CCDEH</a:t>
            </a:r>
            <a:endParaRPr lang="en-US" dirty="0"/>
          </a:p>
          <a:p>
            <a:r>
              <a:rPr lang="en-US" dirty="0">
                <a:hlinkClick r:id="rId6"/>
              </a:rPr>
              <a:t>Environmental Health Safety Jobs</a:t>
            </a:r>
            <a:endParaRPr lang="en-US" dirty="0"/>
          </a:p>
          <a:p>
            <a:r>
              <a:rPr lang="en-US" dirty="0">
                <a:hlinkClick r:id="rId7"/>
              </a:rPr>
              <a:t>CDC NCEH</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2350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3456" y="1866568"/>
            <a:ext cx="4237087" cy="399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458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Conclusion/Discussion </a:t>
            </a:r>
          </a:p>
        </p:txBody>
      </p:sp>
      <p:sp>
        <p:nvSpPr>
          <p:cNvPr id="3" name="Content Placeholder 2"/>
          <p:cNvSpPr>
            <a:spLocks noGrp="1"/>
          </p:cNvSpPr>
          <p:nvPr>
            <p:ph idx="1"/>
          </p:nvPr>
        </p:nvSpPr>
        <p:spPr/>
        <p:txBody>
          <a:bodyPr>
            <a:normAutofit fontScale="92500" lnSpcReduction="10000"/>
          </a:bodyPr>
          <a:lstStyle/>
          <a:p>
            <a:r>
              <a:rPr lang="en-US" dirty="0"/>
              <a:t>What did you learn?</a:t>
            </a:r>
          </a:p>
          <a:p>
            <a:r>
              <a:rPr lang="en-US" dirty="0"/>
              <a:t>How can you apply what you learned </a:t>
            </a:r>
          </a:p>
          <a:p>
            <a:r>
              <a:rPr lang="en-US" dirty="0"/>
              <a:t>What career related to Public Health interest you?</a:t>
            </a:r>
          </a:p>
          <a:p>
            <a:r>
              <a:rPr lang="en-US" dirty="0"/>
              <a:t>What major at K-State will help you achieve your career goals?</a:t>
            </a:r>
          </a:p>
          <a:p>
            <a:r>
              <a:rPr lang="en-US" dirty="0"/>
              <a:t>Activity on cell phones…go to: </a:t>
            </a:r>
            <a:r>
              <a:rPr lang="en-US" dirty="0">
                <a:hlinkClick r:id="rId3"/>
              </a:rPr>
              <a:t>http://www.educationplanner.org/students/career-planning/find-careers/career-clusters.shtml </a:t>
            </a:r>
            <a:endParaRPr lang="en-US" dirty="0"/>
          </a:p>
          <a:p>
            <a:endParaRPr lang="en-US" dirty="0"/>
          </a:p>
        </p:txBody>
      </p:sp>
    </p:spTree>
    <p:extLst>
      <p:ext uri="{BB962C8B-B14F-4D97-AF65-F5344CB8AC3E}">
        <p14:creationId xmlns:p14="http://schemas.microsoft.com/office/powerpoint/2010/main" val="2952738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Websites and Resources </a:t>
            </a:r>
          </a:p>
        </p:txBody>
      </p:sp>
      <p:sp>
        <p:nvSpPr>
          <p:cNvPr id="3" name="Content Placeholder 2"/>
          <p:cNvSpPr>
            <a:spLocks noGrp="1"/>
          </p:cNvSpPr>
          <p:nvPr>
            <p:ph idx="1"/>
          </p:nvPr>
        </p:nvSpPr>
        <p:spPr/>
        <p:txBody>
          <a:bodyPr>
            <a:normAutofit fontScale="47500" lnSpcReduction="20000"/>
          </a:bodyPr>
          <a:lstStyle/>
          <a:p>
            <a:endParaRPr lang="en-US" u="sng" dirty="0">
              <a:hlinkClick r:id="rId3"/>
            </a:endParaRPr>
          </a:p>
          <a:p>
            <a:r>
              <a:rPr lang="en-US" dirty="0"/>
              <a:t>Redmond EC, Griffith CJ. Consumer food handling in the home: a review of food safety studies. J Food Prot. 2003;66(1):130-161.</a:t>
            </a:r>
          </a:p>
          <a:p>
            <a:r>
              <a:rPr lang="en-US" dirty="0" err="1"/>
              <a:t>Riegelman</a:t>
            </a:r>
            <a:r>
              <a:rPr lang="en-US" dirty="0"/>
              <a:t>, R. (2010). Public Health 101: Healthy People- Healthy Populations. Sudbury, Massachusetts: Jones and Bartlett Publishers  </a:t>
            </a:r>
          </a:p>
          <a:p>
            <a:r>
              <a:rPr lang="en-US" dirty="0"/>
              <a:t>Food safety http://www.umm.edu/ency/article/002434.htm#ixzz2U7t1B8qe University of Maryland Medical Center </a:t>
            </a:r>
          </a:p>
          <a:p>
            <a:r>
              <a:rPr lang="en-US" dirty="0"/>
              <a:t>Wilson CEA.  The untitled field of public health. Mod. Med. 1920: 920;2:183-191. </a:t>
            </a:r>
          </a:p>
          <a:p>
            <a:r>
              <a:rPr lang="en-US" dirty="0"/>
              <a:t>Institute of Medicine. The Future of Public Health. Washington, DC National Academy Press:1988:41</a:t>
            </a:r>
          </a:p>
          <a:p>
            <a:r>
              <a:rPr lang="en-US" dirty="0" err="1"/>
              <a:t>Hubalek</a:t>
            </a:r>
            <a:r>
              <a:rPr lang="en-US" dirty="0"/>
              <a:t> Z. Emerging human infectious diseases: </a:t>
            </a:r>
            <a:r>
              <a:rPr lang="en-US" dirty="0" err="1"/>
              <a:t>Anthroponoses</a:t>
            </a:r>
            <a:r>
              <a:rPr lang="en-US" dirty="0"/>
              <a:t>, zoonoses, and </a:t>
            </a:r>
            <a:r>
              <a:rPr lang="en-US" dirty="0" err="1"/>
              <a:t>sapronoses</a:t>
            </a:r>
            <a:r>
              <a:rPr lang="en-US" dirty="0"/>
              <a:t>. </a:t>
            </a:r>
            <a:r>
              <a:rPr lang="en-US" dirty="0" err="1"/>
              <a:t>Emerg</a:t>
            </a:r>
            <a:r>
              <a:rPr lang="en-US" dirty="0"/>
              <a:t>. Infect. Dis. 2003;9:403–404.</a:t>
            </a:r>
          </a:p>
          <a:p>
            <a:r>
              <a:rPr lang="en-US" dirty="0"/>
              <a:t>http://www.nutritionsociety.org/publications/nutrition-society-journals/public-health-nutrition</a:t>
            </a:r>
          </a:p>
          <a:p>
            <a:r>
              <a:rPr lang="en-US" dirty="0"/>
              <a:t>http://www.k-state.edu/mphealth/areas/human_nutrition.html  </a:t>
            </a:r>
          </a:p>
          <a:p>
            <a:r>
              <a:rPr lang="en-US" dirty="0"/>
              <a:t>http://www.umm.edu/ency/article/002434.htm#ixzz2U7rTcEzQ </a:t>
            </a:r>
          </a:p>
          <a:p>
            <a:r>
              <a:rPr lang="en-US" dirty="0"/>
              <a:t>http://academy.asm.org/images/stories/documents/preharvestfoodsafetycolor.pdf</a:t>
            </a:r>
          </a:p>
          <a:p>
            <a:r>
              <a:rPr lang="en-US" dirty="0"/>
              <a:t>http://www.ncbi.nlm.nih.gov/pubmed/1925034</a:t>
            </a:r>
          </a:p>
          <a:p>
            <a:r>
              <a:rPr lang="en-US" dirty="0"/>
              <a:t>http://www.cdc.gov/Features/AnimalExhibits/index.html</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9494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742"/>
            <a:ext cx="8229600" cy="1143000"/>
          </a:xfrm>
        </p:spPr>
        <p:txBody>
          <a:bodyPr/>
          <a:lstStyle/>
          <a:p>
            <a:r>
              <a:rPr lang="en-US" dirty="0"/>
              <a:t>Public Health definition </a:t>
            </a:r>
            <a:r>
              <a:rPr lang="en-US" sz="3200" dirty="0"/>
              <a:t>cont.</a:t>
            </a:r>
          </a:p>
        </p:txBody>
      </p:sp>
      <p:sp>
        <p:nvSpPr>
          <p:cNvPr id="3" name="Content Placeholder 2"/>
          <p:cNvSpPr>
            <a:spLocks noGrp="1"/>
          </p:cNvSpPr>
          <p:nvPr>
            <p:ph idx="1"/>
          </p:nvPr>
        </p:nvSpPr>
        <p:spPr/>
        <p:txBody>
          <a:bodyPr/>
          <a:lstStyle/>
          <a:p>
            <a:pPr marL="0" indent="0" algn="ctr">
              <a:buNone/>
            </a:pPr>
            <a:r>
              <a:rPr lang="en-US" dirty="0"/>
              <a:t>21st Century Definition</a:t>
            </a:r>
          </a:p>
          <a:p>
            <a:r>
              <a:rPr lang="en-US" dirty="0"/>
              <a:t>The totality of all evidence-based public and private efforts that preserve and promote health and prevent disease, disability and death</a:t>
            </a:r>
          </a:p>
          <a:p>
            <a:r>
              <a:rPr lang="en-US" dirty="0"/>
              <a:t>How does this definition compare to the one you wrote down?</a:t>
            </a:r>
          </a:p>
          <a:p>
            <a:pPr marL="0" indent="0">
              <a:buNone/>
            </a:pPr>
            <a:endParaRPr lang="en-US" dirty="0"/>
          </a:p>
        </p:txBody>
      </p:sp>
      <p:sp>
        <p:nvSpPr>
          <p:cNvPr id="4" name="Footer Placeholder 3"/>
          <p:cNvSpPr>
            <a:spLocks noGrp="1"/>
          </p:cNvSpPr>
          <p:nvPr>
            <p:ph type="ftr" sz="quarter" idx="11"/>
          </p:nvPr>
        </p:nvSpPr>
        <p:spPr>
          <a:xfrm>
            <a:off x="2616201" y="5718174"/>
            <a:ext cx="6527799" cy="365125"/>
          </a:xfrm>
        </p:spPr>
        <p:txBody>
          <a:bodyPr/>
          <a:lstStyle/>
          <a:p>
            <a:r>
              <a:rPr lang="en-US" dirty="0"/>
              <a:t>Source: Public Health 101 Healthy People- Healthy Populations </a:t>
            </a:r>
            <a:r>
              <a:rPr lang="en-US" dirty="0" err="1"/>
              <a:t>Riegelman</a:t>
            </a:r>
            <a:r>
              <a:rPr lang="en-US" dirty="0"/>
              <a:t> 2010, p.4 </a:t>
            </a:r>
          </a:p>
          <a:p>
            <a:endParaRPr lang="en-US" dirty="0"/>
          </a:p>
        </p:txBody>
      </p:sp>
    </p:spTree>
    <p:extLst>
      <p:ext uri="{BB962C8B-B14F-4D97-AF65-F5344CB8AC3E}">
        <p14:creationId xmlns:p14="http://schemas.microsoft.com/office/powerpoint/2010/main" val="230161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67"/>
            <a:ext cx="8229600" cy="1143000"/>
          </a:xfrm>
        </p:spPr>
        <p:txBody>
          <a:bodyPr/>
          <a:lstStyle/>
          <a:p>
            <a:r>
              <a:rPr lang="en-US" dirty="0"/>
              <a:t>What is Public Health?</a:t>
            </a:r>
          </a:p>
        </p:txBody>
      </p:sp>
      <p:sp>
        <p:nvSpPr>
          <p:cNvPr id="3" name="Content Placeholder 2"/>
          <p:cNvSpPr>
            <a:spLocks noGrp="1"/>
          </p:cNvSpPr>
          <p:nvPr>
            <p:ph idx="1"/>
          </p:nvPr>
        </p:nvSpPr>
        <p:spPr>
          <a:xfrm>
            <a:off x="0" y="1600200"/>
            <a:ext cx="9144000" cy="4525963"/>
          </a:xfrm>
        </p:spPr>
        <p:txBody>
          <a:bodyPr>
            <a:normAutofit fontScale="77500" lnSpcReduction="20000"/>
          </a:bodyPr>
          <a:lstStyle/>
          <a:p>
            <a:r>
              <a:rPr lang="en-US" dirty="0"/>
              <a:t>Everything! (Part of Our Daily Lives)</a:t>
            </a:r>
          </a:p>
          <a:p>
            <a:r>
              <a:rPr lang="en-US" dirty="0"/>
              <a:t>Prevention!!! </a:t>
            </a:r>
          </a:p>
          <a:p>
            <a:r>
              <a:rPr lang="en-US" dirty="0"/>
              <a:t>Population Health Approach </a:t>
            </a:r>
          </a:p>
          <a:p>
            <a:pPr lvl="1"/>
            <a:r>
              <a:rPr lang="en-US" dirty="0"/>
              <a:t>Healthy People-Healthy Populations</a:t>
            </a:r>
          </a:p>
          <a:p>
            <a:pPr lvl="1"/>
            <a:r>
              <a:rPr lang="en-US" dirty="0"/>
              <a:t>Evidence-based approach </a:t>
            </a:r>
          </a:p>
          <a:p>
            <a:pPr lvl="1"/>
            <a:r>
              <a:rPr lang="en-US" dirty="0"/>
              <a:t>Analyzes determinants of health and disease </a:t>
            </a:r>
          </a:p>
          <a:p>
            <a:pPr lvl="1"/>
            <a:r>
              <a:rPr lang="en-US" dirty="0"/>
              <a:t>Determines interventions to preserve and improve health </a:t>
            </a:r>
          </a:p>
          <a:p>
            <a:r>
              <a:rPr lang="en-US" dirty="0"/>
              <a:t>What do you think of when you hear “Public Health”</a:t>
            </a:r>
          </a:p>
          <a:p>
            <a:pPr lvl="1"/>
            <a:r>
              <a:rPr lang="en-US" dirty="0"/>
              <a:t>Not sure 10%</a:t>
            </a:r>
          </a:p>
          <a:p>
            <a:pPr lvl="1"/>
            <a:r>
              <a:rPr lang="en-US" dirty="0"/>
              <a:t>Protecting the public from deceased 16%</a:t>
            </a:r>
          </a:p>
          <a:p>
            <a:pPr lvl="1"/>
            <a:r>
              <a:rPr lang="en-US" dirty="0"/>
              <a:t>Policies and programs that maintain healthy living conditions 27%</a:t>
            </a:r>
          </a:p>
          <a:p>
            <a:pPr lvl="1"/>
            <a:r>
              <a:rPr lang="en-US" dirty="0"/>
              <a:t>Gov’t provided Health Care System for all and Health Care for the 47%</a:t>
            </a:r>
          </a:p>
          <a:p>
            <a:pPr lvl="1"/>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a:xfrm>
            <a:off x="2129051" y="5761038"/>
            <a:ext cx="7014949" cy="365125"/>
          </a:xfrm>
        </p:spPr>
        <p:txBody>
          <a:bodyPr/>
          <a:lstStyle/>
          <a:p>
            <a:r>
              <a:rPr lang="en-US" dirty="0"/>
              <a:t>Source: Public Health 101 Healthy People- Healthy Populations </a:t>
            </a:r>
            <a:r>
              <a:rPr lang="en-US" dirty="0" err="1"/>
              <a:t>Riegelman</a:t>
            </a:r>
            <a:r>
              <a:rPr lang="en-US" dirty="0"/>
              <a:t> 2010, p.4 </a:t>
            </a:r>
          </a:p>
        </p:txBody>
      </p:sp>
    </p:spTree>
    <p:extLst>
      <p:ext uri="{BB962C8B-B14F-4D97-AF65-F5344CB8AC3E}">
        <p14:creationId xmlns:p14="http://schemas.microsoft.com/office/powerpoint/2010/main" val="20564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742"/>
            <a:ext cx="8229600" cy="1143000"/>
          </a:xfrm>
        </p:spPr>
        <p:txBody>
          <a:bodyPr/>
          <a:lstStyle/>
          <a:p>
            <a:r>
              <a:rPr lang="en-US" dirty="0"/>
              <a:t>Why Public Health? </a:t>
            </a:r>
          </a:p>
        </p:txBody>
      </p:sp>
      <p:sp>
        <p:nvSpPr>
          <p:cNvPr id="3" name="Content Placeholder 2"/>
          <p:cNvSpPr>
            <a:spLocks noGrp="1"/>
          </p:cNvSpPr>
          <p:nvPr>
            <p:ph idx="1"/>
          </p:nvPr>
        </p:nvSpPr>
        <p:spPr/>
        <p:txBody>
          <a:bodyPr>
            <a:normAutofit/>
          </a:bodyPr>
          <a:lstStyle/>
          <a:p>
            <a:r>
              <a:rPr lang="en-US" dirty="0"/>
              <a:t>Public health addresses the health needs of populations as a whole instead of individuals</a:t>
            </a:r>
          </a:p>
          <a:p>
            <a:r>
              <a:rPr lang="en-US" dirty="0"/>
              <a:t>Public health professionals fight to improve  the health of the population on a daily basis, for the elimination of health disparities, and for </a:t>
            </a:r>
            <a:r>
              <a:rPr lang="en-US"/>
              <a:t>health care  </a:t>
            </a:r>
            <a:r>
              <a:rPr lang="en-US" dirty="0"/>
              <a:t>as a right for everyone</a:t>
            </a:r>
          </a:p>
          <a:p>
            <a:r>
              <a:rPr lang="en-US" dirty="0"/>
              <a:t>The focus of public health is prevention rather than treatment of diseases</a:t>
            </a:r>
          </a:p>
        </p:txBody>
      </p:sp>
      <p:sp>
        <p:nvSpPr>
          <p:cNvPr id="4" name="Footer Placeholder 3"/>
          <p:cNvSpPr>
            <a:spLocks noGrp="1"/>
          </p:cNvSpPr>
          <p:nvPr>
            <p:ph type="ftr" sz="quarter" idx="11"/>
          </p:nvPr>
        </p:nvSpPr>
        <p:spPr>
          <a:xfrm>
            <a:off x="3124200" y="5689598"/>
            <a:ext cx="6019800" cy="365125"/>
          </a:xfrm>
        </p:spPr>
        <p:txBody>
          <a:bodyPr/>
          <a:lstStyle/>
          <a:p>
            <a:endParaRPr lang="en-US" dirty="0"/>
          </a:p>
          <a:p>
            <a:r>
              <a:rPr lang="en-US" dirty="0"/>
              <a:t>Source: http://www.health.gov.bc.ca/pho/why-public-health-important.html</a:t>
            </a:r>
          </a:p>
        </p:txBody>
      </p:sp>
    </p:spTree>
    <p:extLst>
      <p:ext uri="{BB962C8B-B14F-4D97-AF65-F5344CB8AC3E}">
        <p14:creationId xmlns:p14="http://schemas.microsoft.com/office/powerpoint/2010/main" val="162857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117"/>
            <a:ext cx="8229600" cy="1143000"/>
          </a:xfrm>
        </p:spPr>
        <p:txBody>
          <a:bodyPr/>
          <a:lstStyle/>
          <a:p>
            <a:r>
              <a:rPr lang="en-US" dirty="0"/>
              <a:t>Public Health Links</a:t>
            </a:r>
          </a:p>
        </p:txBody>
      </p:sp>
      <p:sp>
        <p:nvSpPr>
          <p:cNvPr id="3" name="Content Placeholder 2"/>
          <p:cNvSpPr>
            <a:spLocks noGrp="1"/>
          </p:cNvSpPr>
          <p:nvPr>
            <p:ph idx="1"/>
          </p:nvPr>
        </p:nvSpPr>
        <p:spPr>
          <a:xfrm>
            <a:off x="457200" y="1517075"/>
            <a:ext cx="8686800" cy="4525963"/>
          </a:xfrm>
        </p:spPr>
        <p:txBody>
          <a:bodyPr>
            <a:normAutofit/>
          </a:bodyPr>
          <a:lstStyle/>
          <a:p>
            <a:r>
              <a:rPr lang="en-US" dirty="0">
                <a:hlinkClick r:id="rId2"/>
              </a:rPr>
              <a:t>Healthy People 2020</a:t>
            </a:r>
            <a:r>
              <a:rPr lang="en-US" dirty="0"/>
              <a:t> </a:t>
            </a:r>
            <a:r>
              <a:rPr lang="en-US" dirty="0">
                <a:hlinkClick r:id="rId3"/>
              </a:rPr>
              <a:t>Video</a:t>
            </a:r>
            <a:endParaRPr lang="en-US" dirty="0"/>
          </a:p>
          <a:p>
            <a:pPr lvl="1"/>
            <a:r>
              <a:rPr lang="en-US" dirty="0"/>
              <a:t>General Health Status</a:t>
            </a:r>
          </a:p>
          <a:p>
            <a:pPr lvl="1"/>
            <a:r>
              <a:rPr lang="en-US" dirty="0"/>
              <a:t>Health-Related Quality of Life and Well-Being</a:t>
            </a:r>
          </a:p>
          <a:p>
            <a:pPr lvl="1"/>
            <a:r>
              <a:rPr lang="en-US" dirty="0"/>
              <a:t>Determinants of Health</a:t>
            </a:r>
          </a:p>
          <a:p>
            <a:pPr lvl="1"/>
            <a:r>
              <a:rPr lang="en-US" dirty="0"/>
              <a:t>Disparities</a:t>
            </a:r>
          </a:p>
          <a:p>
            <a:r>
              <a:rPr lang="en-US" dirty="0">
                <a:hlinkClick r:id="rId4"/>
              </a:rPr>
              <a:t>ASPH</a:t>
            </a:r>
            <a:r>
              <a:rPr lang="en-US" dirty="0"/>
              <a:t>, </a:t>
            </a:r>
            <a:r>
              <a:rPr lang="en-US" dirty="0">
                <a:hlinkClick r:id="rId5"/>
              </a:rPr>
              <a:t>APHA</a:t>
            </a:r>
            <a:r>
              <a:rPr lang="en-US" dirty="0"/>
              <a:t>,</a:t>
            </a:r>
            <a:r>
              <a:rPr lang="en-US" dirty="0">
                <a:hlinkClick r:id="rId6"/>
              </a:rPr>
              <a:t>KPHA</a:t>
            </a:r>
            <a:r>
              <a:rPr lang="en-US" dirty="0"/>
              <a:t>, </a:t>
            </a:r>
            <a:r>
              <a:rPr lang="en-US" dirty="0">
                <a:hlinkClick r:id="rId7"/>
              </a:rPr>
              <a:t>CDC</a:t>
            </a:r>
            <a:endParaRPr lang="en-US" dirty="0"/>
          </a:p>
          <a:p>
            <a:r>
              <a:rPr lang="en-US" dirty="0">
                <a:hlinkClick r:id="rId8"/>
              </a:rPr>
              <a:t>What is Public Health?</a:t>
            </a:r>
            <a:endParaRPr lang="en-US" dirty="0"/>
          </a:p>
          <a:p>
            <a:r>
              <a:rPr lang="en-US" dirty="0">
                <a:hlinkClick r:id="rId9"/>
              </a:rPr>
              <a:t>Healthiest Nation in 1 Generation </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352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31"/>
            <a:ext cx="8229600" cy="1143000"/>
          </a:xfrm>
        </p:spPr>
        <p:txBody>
          <a:bodyPr/>
          <a:lstStyle/>
          <a:p>
            <a:r>
              <a:rPr lang="en-US" dirty="0"/>
              <a:t>Careers in Public Health </a:t>
            </a:r>
          </a:p>
        </p:txBody>
      </p:sp>
      <p:sp>
        <p:nvSpPr>
          <p:cNvPr id="3" name="Content Placeholder 2"/>
          <p:cNvSpPr>
            <a:spLocks noGrp="1"/>
          </p:cNvSpPr>
          <p:nvPr>
            <p:ph idx="1"/>
          </p:nvPr>
        </p:nvSpPr>
        <p:spPr>
          <a:xfrm>
            <a:off x="457200" y="1763485"/>
            <a:ext cx="8229600" cy="4525963"/>
          </a:xfrm>
        </p:spPr>
        <p:txBody>
          <a:bodyPr>
            <a:normAutofit fontScale="92500" lnSpcReduction="20000"/>
          </a:bodyPr>
          <a:lstStyle/>
          <a:p>
            <a:r>
              <a:rPr lang="en-US" dirty="0"/>
              <a:t>Epidemiology and biostatistics involve mathematics and modeling</a:t>
            </a:r>
          </a:p>
          <a:p>
            <a:r>
              <a:rPr lang="en-US" dirty="0"/>
              <a:t>Environmental health includes a wide range of science skills</a:t>
            </a:r>
          </a:p>
          <a:p>
            <a:r>
              <a:rPr lang="en-US" dirty="0"/>
              <a:t>Health administration incorporates business and management skills</a:t>
            </a:r>
          </a:p>
          <a:p>
            <a:r>
              <a:rPr lang="en-US" dirty="0"/>
              <a:t>Health education involves skills required to develop community-wide prevention programs</a:t>
            </a:r>
          </a:p>
          <a:p>
            <a:r>
              <a:rPr lang="en-US" dirty="0"/>
              <a:t>Health policy includes an understanding of law-making processes</a:t>
            </a:r>
          </a:p>
          <a:p>
            <a:endParaRPr lang="en-US" dirty="0"/>
          </a:p>
        </p:txBody>
      </p:sp>
      <p:sp>
        <p:nvSpPr>
          <p:cNvPr id="4" name="Footer Placeholder 3"/>
          <p:cNvSpPr>
            <a:spLocks noGrp="1"/>
          </p:cNvSpPr>
          <p:nvPr>
            <p:ph type="ftr" sz="quarter" idx="11"/>
          </p:nvPr>
        </p:nvSpPr>
        <p:spPr>
          <a:xfrm>
            <a:off x="3124200" y="5761038"/>
            <a:ext cx="6019800" cy="365125"/>
          </a:xfrm>
        </p:spPr>
        <p:txBody>
          <a:bodyPr/>
          <a:lstStyle/>
          <a:p>
            <a:r>
              <a:rPr lang="en-US" dirty="0"/>
              <a:t>Source: http://www.whatispublichealth.org/careers/</a:t>
            </a:r>
          </a:p>
        </p:txBody>
      </p:sp>
    </p:spTree>
    <p:extLst>
      <p:ext uri="{BB962C8B-B14F-4D97-AF65-F5344CB8AC3E}">
        <p14:creationId xmlns:p14="http://schemas.microsoft.com/office/powerpoint/2010/main" val="262793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13354</TotalTime>
  <Words>2544</Words>
  <Application>Microsoft Macintosh PowerPoint</Application>
  <PresentationFormat>On-screen Show (4:3)</PresentationFormat>
  <Paragraphs>333</Paragraphs>
  <Slides>47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Exploring Public Health Careers  </vt:lpstr>
      <vt:lpstr>Outline </vt:lpstr>
      <vt:lpstr>Public Health </vt:lpstr>
      <vt:lpstr>Public Health Definition </vt:lpstr>
      <vt:lpstr>Public Health definition cont.</vt:lpstr>
      <vt:lpstr>What is Public Health?</vt:lpstr>
      <vt:lpstr>Why Public Health? </vt:lpstr>
      <vt:lpstr>Public Health Links</vt:lpstr>
      <vt:lpstr>Careers in Public Health </vt:lpstr>
      <vt:lpstr>Food Safety and Biosecurity </vt:lpstr>
      <vt:lpstr>Food Safety Definition:</vt:lpstr>
      <vt:lpstr>Food Safety Function</vt:lpstr>
      <vt:lpstr>Why Food Safety and Biosecurity?  </vt:lpstr>
      <vt:lpstr>Food Poisoning</vt:lpstr>
      <vt:lpstr>USDA Food Safety and Biosecurity </vt:lpstr>
      <vt:lpstr>Food Safety Links  </vt:lpstr>
      <vt:lpstr>Biosecurity and On-Farm Food Safety </vt:lpstr>
      <vt:lpstr>Careers in Food Safety</vt:lpstr>
      <vt:lpstr>Public Health Nutrition  </vt:lpstr>
      <vt:lpstr>Public Health Nutrition </vt:lpstr>
      <vt:lpstr>Public Health Nutrition </vt:lpstr>
      <vt:lpstr>Why Public Health Nutrition?</vt:lpstr>
      <vt:lpstr>Good Public Health Nutrition Resources </vt:lpstr>
      <vt:lpstr>Careers in Public Health Nutrition </vt:lpstr>
      <vt:lpstr>Infectious Disease and Zoonoses  </vt:lpstr>
      <vt:lpstr>Infectious Disease and Zoonoses </vt:lpstr>
      <vt:lpstr>Zoonotic Diseases</vt:lpstr>
      <vt:lpstr>Emerging Diseases</vt:lpstr>
      <vt:lpstr>Infectious Disease and Zoonoses Links</vt:lpstr>
      <vt:lpstr>One Health </vt:lpstr>
      <vt:lpstr>Why One Health?</vt:lpstr>
      <vt:lpstr>Dog Bites</vt:lpstr>
      <vt:lpstr>Dog Bites cont.</vt:lpstr>
      <vt:lpstr>Dog Bites cont.</vt:lpstr>
      <vt:lpstr>Organizations that Promote One Health </vt:lpstr>
      <vt:lpstr>One Health Links</vt:lpstr>
      <vt:lpstr>Careers in Infectious Disease/Zoonoses </vt:lpstr>
      <vt:lpstr>Public Health Physical Activity </vt:lpstr>
      <vt:lpstr>Physical Activity</vt:lpstr>
      <vt:lpstr>Why Public Health Physical Activity?</vt:lpstr>
      <vt:lpstr>Public Health Physical Activity Links</vt:lpstr>
      <vt:lpstr>Careers in Public Health Physical Activity</vt:lpstr>
      <vt:lpstr>Environmental Health</vt:lpstr>
      <vt:lpstr>Environmental Health links </vt:lpstr>
      <vt:lpstr>Questions</vt:lpstr>
      <vt:lpstr>Conclusion/Discussion </vt:lpstr>
      <vt:lpstr>References, Websites and Resources </vt:lpstr>
    </vt:vector>
  </TitlesOfParts>
  <Company>Kansas State University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Jeffery Morris</dc:creator>
  <cp:lastModifiedBy>Microsoft Office User</cp:lastModifiedBy>
  <cp:revision>145</cp:revision>
  <cp:lastPrinted>2013-05-28T14:26:09Z</cp:lastPrinted>
  <dcterms:created xsi:type="dcterms:W3CDTF">2011-03-28T16:35:46Z</dcterms:created>
  <dcterms:modified xsi:type="dcterms:W3CDTF">2018-06-15T19:28:23Z</dcterms:modified>
</cp:coreProperties>
</file>