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56" r:id="rId2"/>
    <p:sldId id="257" r:id="rId3"/>
    <p:sldId id="264" r:id="rId4"/>
    <p:sldId id="281" r:id="rId5"/>
    <p:sldId id="272" r:id="rId6"/>
    <p:sldId id="259" r:id="rId7"/>
    <p:sldId id="262" r:id="rId8"/>
    <p:sldId id="267" r:id="rId9"/>
    <p:sldId id="265" r:id="rId10"/>
    <p:sldId id="268" r:id="rId11"/>
    <p:sldId id="271" r:id="rId12"/>
    <p:sldId id="277" r:id="rId13"/>
    <p:sldId id="269" r:id="rId14"/>
    <p:sldId id="260" r:id="rId15"/>
    <p:sldId id="261" r:id="rId16"/>
    <p:sldId id="280" r:id="rId17"/>
    <p:sldId id="263" r:id="rId18"/>
    <p:sldId id="273" r:id="rId19"/>
    <p:sldId id="278" r:id="rId20"/>
    <p:sldId id="275" r:id="rId21"/>
    <p:sldId id="274" r:id="rId22"/>
    <p:sldId id="27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8"/>
  </p:normalViewPr>
  <p:slideViewPr>
    <p:cSldViewPr>
      <p:cViewPr varScale="1">
        <p:scale>
          <a:sx n="111" d="100"/>
          <a:sy n="111" d="100"/>
        </p:scale>
        <p:origin x="168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499B-5E20-4296-967C-9194AC04B1C7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E61F1-D0CD-45F1-A361-C0FE90CE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FF63E7A-6EC0-453D-B680-1A0B025F3BDC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29506EE-03EE-4673-B428-09DF4E10DF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snowak@ksu.edu" TargetMode="External"/><Relationship Id="rId2" Type="http://schemas.openxmlformats.org/officeDocument/2006/relationships/hyperlink" Target="http://www.cdc.gov/parasites/animals.html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mobile/applications/sto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153400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Zoonotic Disease and 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732" y="5181600"/>
            <a:ext cx="4238788" cy="1524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Martha Nowak, M.Ed.</a:t>
            </a:r>
          </a:p>
          <a:p>
            <a:pPr algn="ctr"/>
            <a:r>
              <a:rPr lang="en-US" dirty="0"/>
              <a:t>K-12 Engagement Coordinator </a:t>
            </a:r>
          </a:p>
          <a:p>
            <a:pPr algn="ctr"/>
            <a:r>
              <a:rPr lang="en-US" dirty="0"/>
              <a:t>Kansas State University-Olathe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505200" cy="231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6" y="1840291"/>
            <a:ext cx="3690594" cy="294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8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7543800" cy="609600"/>
          </a:xfrm>
        </p:spPr>
        <p:txBody>
          <a:bodyPr/>
          <a:lstStyle/>
          <a:p>
            <a:br>
              <a:rPr lang="en-US" sz="3600" i="1" dirty="0"/>
            </a:br>
            <a:br>
              <a:rPr lang="en-US" sz="3600" i="1" dirty="0"/>
            </a:br>
            <a:br>
              <a:rPr lang="en-US" sz="3600" i="1" dirty="0"/>
            </a:br>
            <a:r>
              <a:rPr lang="en-US" sz="3600" i="1" dirty="0"/>
              <a:t> </a:t>
            </a:r>
            <a:r>
              <a:rPr lang="en-US" sz="3600" i="1" dirty="0">
                <a:solidFill>
                  <a:srgbClr val="FFFF00"/>
                </a:solidFill>
              </a:rPr>
              <a:t>Campylobacter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450097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After you touch a chick, duckling, or other baby bird, or anything in the area where they live and roam, WASH YOUR HANDS, to reduce illness.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792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Sources:</a:t>
            </a:r>
            <a:r>
              <a:rPr lang="en-US" sz="3200" dirty="0"/>
              <a:t>  Unpasteurized dairy products, contaminated water, produce, and undercooked poultry.</a:t>
            </a:r>
          </a:p>
          <a:p>
            <a:r>
              <a:rPr lang="en-US" sz="3200" u="sng" dirty="0"/>
              <a:t>Exposure:</a:t>
            </a:r>
            <a:r>
              <a:rPr lang="en-US" sz="3200" dirty="0"/>
              <a:t>   One drop of raw chicken juice is enough to infect a person</a:t>
            </a:r>
          </a:p>
          <a:p>
            <a:r>
              <a:rPr lang="en-US" sz="3200" u="sng" dirty="0"/>
              <a:t>Symptoms</a:t>
            </a:r>
            <a:r>
              <a:rPr lang="en-US" sz="3200" dirty="0"/>
              <a:t>: diarrhea, &amp; bloody diarrhea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9" y="4450097"/>
            <a:ext cx="2233601" cy="22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2743200" cy="914400"/>
          </a:xfrm>
        </p:spPr>
        <p:txBody>
          <a:bodyPr/>
          <a:lstStyle/>
          <a:p>
            <a:r>
              <a:rPr lang="en-US" sz="4400" i="1" dirty="0">
                <a:solidFill>
                  <a:srgbClr val="FFFF00"/>
                </a:solidFill>
              </a:rPr>
              <a:t>Salmonella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2971800" cy="55625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i="1" dirty="0"/>
              <a:t>Salmonella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gastrointestinal infections usually resolve in 5-7 days and most do not require treatment other than oral fluids. Persons with severe diarrhea may require hospitalization and rehydration.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 severe cases: prolonged diarrhea, high fever, bloodstream infection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4396"/>
            <a:ext cx="5867400" cy="63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0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6096000" cy="3657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i="1" dirty="0" err="1"/>
              <a:t>Coxiella</a:t>
            </a:r>
            <a:r>
              <a:rPr lang="en-US" i="1" dirty="0"/>
              <a:t> </a:t>
            </a:r>
            <a:r>
              <a:rPr lang="en-US" i="1" dirty="0" err="1"/>
              <a:t>burnetii</a:t>
            </a:r>
            <a:endParaRPr lang="en-US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Q fever is a highly contagious, viral zoonotic disease that is usually asymptomatic but can cause abortions or stillbirths in ruminants.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543800" cy="381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Q Fever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3810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Description:</a:t>
            </a:r>
            <a:br>
              <a:rPr lang="en-US" dirty="0"/>
            </a:br>
            <a:r>
              <a:rPr lang="en-US" dirty="0"/>
              <a:t>Goat, placenta. Most cotyledons have pale tan margins (necrosis). There are scattered raised tan discrete </a:t>
            </a:r>
            <a:r>
              <a:rPr lang="en-US" dirty="0" err="1"/>
              <a:t>intercotyledonary</a:t>
            </a:r>
            <a:r>
              <a:rPr lang="en-US" dirty="0"/>
              <a:t> plaques (exudate) and a locally extensive area where the </a:t>
            </a:r>
            <a:r>
              <a:rPr lang="en-US" dirty="0" err="1"/>
              <a:t>intercotyledonary</a:t>
            </a:r>
            <a:r>
              <a:rPr lang="en-US" dirty="0"/>
              <a:t> placenta is opaque, thickened and tan.</a:t>
            </a:r>
          </a:p>
          <a:p>
            <a:r>
              <a:rPr lang="en-US" b="1" dirty="0"/>
              <a:t>Credit:</a:t>
            </a:r>
            <a:r>
              <a:rPr lang="en-US" dirty="0"/>
              <a:t> Dr. J. </a:t>
            </a:r>
            <a:r>
              <a:rPr lang="en-US" dirty="0" err="1"/>
              <a:t>Arzt</a:t>
            </a:r>
            <a:r>
              <a:rPr lang="en-US" dirty="0"/>
              <a:t>, PIADC</a:t>
            </a:r>
            <a:br>
              <a:rPr lang="en-US" dirty="0"/>
            </a:br>
            <a:r>
              <a:rPr lang="en-US" b="1" dirty="0"/>
              <a:t>Photo ID: </a:t>
            </a:r>
            <a:r>
              <a:rPr lang="en-US" dirty="0"/>
              <a:t>QF_001</a:t>
            </a:r>
          </a:p>
        </p:txBody>
      </p:sp>
    </p:spTree>
    <p:extLst>
      <p:ext uri="{BB962C8B-B14F-4D97-AF65-F5344CB8AC3E}">
        <p14:creationId xmlns:p14="http://schemas.microsoft.com/office/powerpoint/2010/main" val="352343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4499"/>
            <a:ext cx="8534400" cy="49148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Normally live in the </a:t>
            </a:r>
          </a:p>
          <a:p>
            <a:pPr marL="18288" indent="0">
              <a:buNone/>
            </a:pPr>
            <a:r>
              <a:rPr lang="en-US" sz="2800" dirty="0"/>
              <a:t>intestines of people and </a:t>
            </a:r>
          </a:p>
          <a:p>
            <a:pPr marL="18288" indent="0">
              <a:buNone/>
            </a:pPr>
            <a:r>
              <a:rPr lang="en-US" sz="2800" dirty="0"/>
              <a:t>animals, but can be </a:t>
            </a:r>
          </a:p>
          <a:p>
            <a:pPr marL="18288" indent="0">
              <a:buNone/>
            </a:pPr>
            <a:r>
              <a:rPr lang="en-US" sz="2800" dirty="0"/>
              <a:t>pathogenic if it </a:t>
            </a:r>
          </a:p>
          <a:p>
            <a:pPr marL="18288" indent="0">
              <a:buNone/>
            </a:pPr>
            <a:r>
              <a:rPr lang="en-US" sz="2800" dirty="0"/>
              <a:t>contaminates water or food </a:t>
            </a:r>
          </a:p>
          <a:p>
            <a:pPr marL="18288" indent="0">
              <a:buNone/>
            </a:pPr>
            <a:r>
              <a:rPr lang="en-US" sz="2800" dirty="0"/>
              <a:t>supplies(from fecal </a:t>
            </a:r>
          </a:p>
          <a:p>
            <a:pPr marL="18288" indent="0">
              <a:buNone/>
            </a:pPr>
            <a:r>
              <a:rPr lang="en-US" sz="2800" dirty="0"/>
              <a:t>contamination)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Symptoms:  Watery or bloody diarrhea, abdominal cramps, with or without fever.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447800"/>
          </a:xfrm>
        </p:spPr>
        <p:txBody>
          <a:bodyPr/>
          <a:lstStyle/>
          <a:p>
            <a:r>
              <a:rPr lang="en-US" sz="3600" b="1" i="1" dirty="0"/>
              <a:t>Escherichia coli </a:t>
            </a:r>
            <a:br>
              <a:rPr lang="en-US" sz="3600" b="1" i="1" dirty="0"/>
            </a:br>
            <a:r>
              <a:rPr lang="en-US" sz="3600" b="1" i="1" dirty="0"/>
              <a:t>(E. coli), </a:t>
            </a:r>
            <a:r>
              <a:rPr lang="en-US" sz="3600" b="1" dirty="0"/>
              <a:t>specifically</a:t>
            </a:r>
            <a:r>
              <a:rPr lang="en-US" sz="3600" b="1" i="1" dirty="0"/>
              <a:t> </a:t>
            </a:r>
            <a:r>
              <a:rPr lang="en-US" sz="3600" b="1" dirty="0"/>
              <a:t>Shiga-toxin</a:t>
            </a:r>
            <a:r>
              <a:rPr lang="en-US" sz="3600" b="1" i="1" dirty="0"/>
              <a:t> </a:t>
            </a:r>
            <a:r>
              <a:rPr lang="en-US" sz="3600" b="1" dirty="0"/>
              <a:t>producing</a:t>
            </a:r>
            <a:r>
              <a:rPr lang="en-US" sz="3600" b="1" i="1" dirty="0"/>
              <a:t> E. coli </a:t>
            </a:r>
            <a:r>
              <a:rPr lang="en-US" sz="3600" b="1" dirty="0"/>
              <a:t>0157:H7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00600" y="1600200"/>
            <a:ext cx="39624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46" y="1758552"/>
            <a:ext cx="3641507" cy="31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50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15686" cy="11430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Insect-borne viruses &amp;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475" y="1905000"/>
            <a:ext cx="6096000" cy="490007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Vector-borne illness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West Nile Virus (horses and humans mostly, by mosquito)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Rocky Mountain Spotted Fever (tick)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Lyme Disease (tick)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Control measures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Interrupt insect life cycle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ID insect habitats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Remove standing water to prevent mosquito breeding grounds (tip &amp; dump)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Apply insecticide to breeding areas (or self, when going outside).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56" y="4572000"/>
            <a:ext cx="23590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55" y="2255465"/>
            <a:ext cx="23590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31" y="1755153"/>
            <a:ext cx="13716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93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26028"/>
            <a:ext cx="8864600" cy="2574209"/>
          </a:xfrm>
        </p:spPr>
        <p:txBody>
          <a:bodyPr>
            <a:normAutofit fontScale="25000" lnSpcReduction="20000"/>
          </a:bodyPr>
          <a:lstStyle/>
          <a:p>
            <a:pPr marL="18288" indent="0">
              <a:buNone/>
            </a:pPr>
            <a:r>
              <a:rPr lang="en-US" sz="7400" i="1" dirty="0"/>
              <a:t>	</a:t>
            </a:r>
          </a:p>
          <a:p>
            <a:pPr marL="18288" indent="0">
              <a:buNone/>
            </a:pPr>
            <a:endParaRPr lang="en-US" sz="7400" i="1" dirty="0"/>
          </a:p>
          <a:p>
            <a:pPr marL="18288" indent="0">
              <a:buNone/>
            </a:pPr>
            <a:endParaRPr lang="en-US" sz="7400" i="1" dirty="0"/>
          </a:p>
          <a:p>
            <a:pPr marL="18288" indent="0">
              <a:buNone/>
            </a:pPr>
            <a:endParaRPr lang="en-US" sz="7400" i="1" dirty="0"/>
          </a:p>
          <a:p>
            <a:pPr marL="18288" indent="0">
              <a:buNone/>
            </a:pPr>
            <a:r>
              <a:rPr lang="en-US" sz="9600" i="1" dirty="0" err="1">
                <a:solidFill>
                  <a:srgbClr val="FFFF00"/>
                </a:solidFill>
              </a:rPr>
              <a:t>Trichinella</a:t>
            </a:r>
            <a:endParaRPr lang="en-US" sz="9600" i="1" dirty="0">
              <a:solidFill>
                <a:srgbClr val="FFFF00"/>
              </a:solidFill>
            </a:endParaRPr>
          </a:p>
          <a:p>
            <a:pPr marL="18288" indent="0">
              <a:buNone/>
            </a:pPr>
            <a:endParaRPr lang="en-US" sz="9600" dirty="0"/>
          </a:p>
          <a:p>
            <a:pPr marL="18288" indent="0">
              <a:buNone/>
            </a:pPr>
            <a:r>
              <a:rPr lang="en-US" sz="9600" dirty="0" err="1"/>
              <a:t>Trichinellosis</a:t>
            </a:r>
            <a:r>
              <a:rPr lang="en-US" sz="9600" dirty="0"/>
              <a:t>, also </a:t>
            </a:r>
          </a:p>
          <a:p>
            <a:pPr marL="18288" indent="0">
              <a:buNone/>
            </a:pPr>
            <a:r>
              <a:rPr lang="en-US" sz="9600" dirty="0"/>
              <a:t>called trichinosis, is </a:t>
            </a:r>
          </a:p>
          <a:p>
            <a:pPr marL="18288" indent="0">
              <a:buNone/>
            </a:pPr>
            <a:r>
              <a:rPr lang="en-US" sz="9600" dirty="0"/>
              <a:t>caused by eating raw </a:t>
            </a:r>
          </a:p>
          <a:p>
            <a:pPr marL="18288" indent="0">
              <a:buNone/>
            </a:pPr>
            <a:r>
              <a:rPr lang="en-US" sz="9600" dirty="0"/>
              <a:t>or undercooked meat of animals infected with the larvae of a species of worm called </a:t>
            </a:r>
            <a:r>
              <a:rPr lang="en-US" sz="9600" i="1" dirty="0" err="1"/>
              <a:t>Trichinella</a:t>
            </a:r>
            <a:r>
              <a:rPr lang="en-US" sz="9600" dirty="0"/>
              <a:t>.</a:t>
            </a:r>
          </a:p>
          <a:p>
            <a:pPr marL="18288" indent="0">
              <a:buNone/>
            </a:pPr>
            <a:r>
              <a:rPr lang="en-US" sz="9600" dirty="0"/>
              <a:t>(Symptoms:  headache, abdominal pain, encephalitis)</a:t>
            </a:r>
          </a:p>
          <a:p>
            <a:pPr marL="18288" indent="0">
              <a:buNone/>
            </a:pPr>
            <a:endParaRPr lang="en-US" sz="3100" i="1" dirty="0"/>
          </a:p>
          <a:p>
            <a:pPr marL="18288" indent="0">
              <a:buNone/>
            </a:pPr>
            <a:r>
              <a:rPr lang="en-US" sz="3100" i="1" dirty="0"/>
              <a:t>	</a:t>
            </a:r>
          </a:p>
          <a:p>
            <a:pPr marL="18288" indent="0">
              <a:buNone/>
            </a:pPr>
            <a:endParaRPr lang="en-US" sz="3100" i="1" dirty="0"/>
          </a:p>
          <a:p>
            <a:pPr marL="18288" indent="0">
              <a:buNone/>
            </a:pPr>
            <a:endParaRPr lang="en-US" sz="3100" i="1" dirty="0"/>
          </a:p>
          <a:p>
            <a:pPr marL="18288" indent="0">
              <a:buNone/>
            </a:pPr>
            <a:r>
              <a:rPr lang="en-US" sz="3100" i="1" dirty="0"/>
              <a:t>          </a:t>
            </a:r>
          </a:p>
          <a:p>
            <a:pPr marL="18288" indent="0">
              <a:buNone/>
            </a:pPr>
            <a:endParaRPr lang="en-US" sz="3100" i="1" dirty="0"/>
          </a:p>
          <a:p>
            <a:pPr marL="18288" indent="0">
              <a:buNone/>
            </a:pPr>
            <a:endParaRPr lang="en-US" sz="3100" i="1" dirty="0"/>
          </a:p>
          <a:p>
            <a:pPr marL="18288" indent="0">
              <a:buNone/>
            </a:pPr>
            <a:endParaRPr lang="en-US" sz="3100" i="1" dirty="0"/>
          </a:p>
          <a:p>
            <a:pPr marL="18288" indent="0">
              <a:buNone/>
            </a:pPr>
            <a:endParaRPr lang="en-US" i="1" dirty="0"/>
          </a:p>
          <a:p>
            <a:pPr marL="18288" indent="0">
              <a:buNone/>
            </a:pPr>
            <a:endParaRPr lang="en-US" i="1" dirty="0"/>
          </a:p>
          <a:p>
            <a:pPr marL="18288" indent="0">
              <a:buNone/>
            </a:pPr>
            <a:endParaRPr lang="en-US" i="1" dirty="0"/>
          </a:p>
          <a:p>
            <a:pPr marL="18288" indent="0">
              <a:buNone/>
            </a:pPr>
            <a:endParaRPr lang="en-US" i="1" dirty="0"/>
          </a:p>
          <a:p>
            <a:pPr marL="18288" indent="0">
              <a:buNone/>
            </a:pPr>
            <a:r>
              <a:rPr lang="en-US" i="1" dirty="0"/>
              <a:t>         </a:t>
            </a:r>
            <a:r>
              <a:rPr lang="en-US" dirty="0"/>
              <a:t>	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dirty="0"/>
              <a:t>Parasites</a:t>
            </a:r>
          </a:p>
        </p:txBody>
      </p:sp>
      <p:pic>
        <p:nvPicPr>
          <p:cNvPr id="11266" name="Picture 2" descr="C:\Users\msnowak.USERS\Desktop\home_page_image_trichinell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26028"/>
            <a:ext cx="5588000" cy="15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0605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9589" y="4314114"/>
            <a:ext cx="555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become infected with </a:t>
            </a:r>
            <a:r>
              <a:rPr lang="en-US" sz="2400" i="1" dirty="0"/>
              <a:t>Giardia</a:t>
            </a:r>
            <a:r>
              <a:rPr lang="en-US" sz="2400" dirty="0"/>
              <a:t>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swallowing </a:t>
            </a:r>
            <a:r>
              <a:rPr lang="en-US" sz="2400" i="1" dirty="0"/>
              <a:t>Giardia </a:t>
            </a:r>
            <a:r>
              <a:rPr lang="en-US" sz="2400" dirty="0"/>
              <a:t>cysts (hard shells containing </a:t>
            </a:r>
            <a:r>
              <a:rPr lang="en-US" sz="2400" i="1" dirty="0"/>
              <a:t>Giardia</a:t>
            </a:r>
            <a:r>
              <a:rPr lang="en-US" sz="2400" dirty="0"/>
              <a:t>) found in contaminated food or water.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hard shells dissolve in the stomach , and larva attach to the  intestines.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9589" y="4046862"/>
            <a:ext cx="140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Giardia</a:t>
            </a:r>
          </a:p>
        </p:txBody>
      </p:sp>
    </p:spTree>
    <p:extLst>
      <p:ext uri="{BB962C8B-B14F-4D97-AF65-F5344CB8AC3E}">
        <p14:creationId xmlns:p14="http://schemas.microsoft.com/office/powerpoint/2010/main" val="401854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52600"/>
          </a:xfrm>
        </p:spPr>
        <p:txBody>
          <a:bodyPr/>
          <a:lstStyle/>
          <a:p>
            <a:r>
              <a:rPr lang="en-US" sz="1800" b="1" dirty="0"/>
              <a:t>Incidence* of giardiasis, by state/area — National Notifiable Diseases Surveillance System, United States, 2010</a:t>
            </a:r>
            <a:endParaRPr lang="en-US" sz="1800" dirty="0"/>
          </a:p>
        </p:txBody>
      </p:sp>
      <p:sp>
        <p:nvSpPr>
          <p:cNvPr id="5" name="Freeform 4"/>
          <p:cNvSpPr/>
          <p:nvPr/>
        </p:nvSpPr>
        <p:spPr>
          <a:xfrm>
            <a:off x="4006392" y="1140643"/>
            <a:ext cx="1187777" cy="1216058"/>
          </a:xfrm>
          <a:custGeom>
            <a:avLst/>
            <a:gdLst>
              <a:gd name="connsiteX0" fmla="*/ 339365 w 1187777"/>
              <a:gd name="connsiteY0" fmla="*/ 94268 h 1216058"/>
              <a:gd name="connsiteX1" fmla="*/ 254523 w 1187777"/>
              <a:gd name="connsiteY1" fmla="*/ 113122 h 1216058"/>
              <a:gd name="connsiteX2" fmla="*/ 169682 w 1187777"/>
              <a:gd name="connsiteY2" fmla="*/ 179110 h 1216058"/>
              <a:gd name="connsiteX3" fmla="*/ 131975 w 1187777"/>
              <a:gd name="connsiteY3" fmla="*/ 235670 h 1216058"/>
              <a:gd name="connsiteX4" fmla="*/ 84841 w 1187777"/>
              <a:gd name="connsiteY4" fmla="*/ 301658 h 1216058"/>
              <a:gd name="connsiteX5" fmla="*/ 75414 w 1187777"/>
              <a:gd name="connsiteY5" fmla="*/ 339365 h 1216058"/>
              <a:gd name="connsiteX6" fmla="*/ 37707 w 1187777"/>
              <a:gd name="connsiteY6" fmla="*/ 395926 h 1216058"/>
              <a:gd name="connsiteX7" fmla="*/ 28280 w 1187777"/>
              <a:gd name="connsiteY7" fmla="*/ 443060 h 1216058"/>
              <a:gd name="connsiteX8" fmla="*/ 18853 w 1187777"/>
              <a:gd name="connsiteY8" fmla="*/ 471341 h 1216058"/>
              <a:gd name="connsiteX9" fmla="*/ 9427 w 1187777"/>
              <a:gd name="connsiteY9" fmla="*/ 527901 h 1216058"/>
              <a:gd name="connsiteX10" fmla="*/ 0 w 1187777"/>
              <a:gd name="connsiteY10" fmla="*/ 565609 h 1216058"/>
              <a:gd name="connsiteX11" fmla="*/ 18853 w 1187777"/>
              <a:gd name="connsiteY11" fmla="*/ 810705 h 1216058"/>
              <a:gd name="connsiteX12" fmla="*/ 28280 w 1187777"/>
              <a:gd name="connsiteY12" fmla="*/ 848413 h 1216058"/>
              <a:gd name="connsiteX13" fmla="*/ 47134 w 1187777"/>
              <a:gd name="connsiteY13" fmla="*/ 876693 h 1216058"/>
              <a:gd name="connsiteX14" fmla="*/ 84841 w 1187777"/>
              <a:gd name="connsiteY14" fmla="*/ 942681 h 1216058"/>
              <a:gd name="connsiteX15" fmla="*/ 122548 w 1187777"/>
              <a:gd name="connsiteY15" fmla="*/ 999242 h 1216058"/>
              <a:gd name="connsiteX16" fmla="*/ 188536 w 1187777"/>
              <a:gd name="connsiteY16" fmla="*/ 1084083 h 1216058"/>
              <a:gd name="connsiteX17" fmla="*/ 273377 w 1187777"/>
              <a:gd name="connsiteY17" fmla="*/ 1131217 h 1216058"/>
              <a:gd name="connsiteX18" fmla="*/ 301657 w 1187777"/>
              <a:gd name="connsiteY18" fmla="*/ 1150070 h 1216058"/>
              <a:gd name="connsiteX19" fmla="*/ 358218 w 1187777"/>
              <a:gd name="connsiteY19" fmla="*/ 1168924 h 1216058"/>
              <a:gd name="connsiteX20" fmla="*/ 414779 w 1187777"/>
              <a:gd name="connsiteY20" fmla="*/ 1187778 h 1216058"/>
              <a:gd name="connsiteX21" fmla="*/ 443060 w 1187777"/>
              <a:gd name="connsiteY21" fmla="*/ 1197204 h 1216058"/>
              <a:gd name="connsiteX22" fmla="*/ 527901 w 1187777"/>
              <a:gd name="connsiteY22" fmla="*/ 1216058 h 1216058"/>
              <a:gd name="connsiteX23" fmla="*/ 631596 w 1187777"/>
              <a:gd name="connsiteY23" fmla="*/ 1197204 h 1216058"/>
              <a:gd name="connsiteX24" fmla="*/ 659876 w 1187777"/>
              <a:gd name="connsiteY24" fmla="*/ 1178351 h 1216058"/>
              <a:gd name="connsiteX25" fmla="*/ 707010 w 1187777"/>
              <a:gd name="connsiteY25" fmla="*/ 1168924 h 1216058"/>
              <a:gd name="connsiteX26" fmla="*/ 744717 w 1187777"/>
              <a:gd name="connsiteY26" fmla="*/ 1159497 h 1216058"/>
              <a:gd name="connsiteX27" fmla="*/ 810705 w 1187777"/>
              <a:gd name="connsiteY27" fmla="*/ 1150070 h 1216058"/>
              <a:gd name="connsiteX28" fmla="*/ 848412 w 1187777"/>
              <a:gd name="connsiteY28" fmla="*/ 1140644 h 1216058"/>
              <a:gd name="connsiteX29" fmla="*/ 933253 w 1187777"/>
              <a:gd name="connsiteY29" fmla="*/ 1121790 h 1216058"/>
              <a:gd name="connsiteX30" fmla="*/ 961534 w 1187777"/>
              <a:gd name="connsiteY30" fmla="*/ 1102936 h 1216058"/>
              <a:gd name="connsiteX31" fmla="*/ 999241 w 1187777"/>
              <a:gd name="connsiteY31" fmla="*/ 1046376 h 1216058"/>
              <a:gd name="connsiteX32" fmla="*/ 1008668 w 1187777"/>
              <a:gd name="connsiteY32" fmla="*/ 1018095 h 1216058"/>
              <a:gd name="connsiteX33" fmla="*/ 1027521 w 1187777"/>
              <a:gd name="connsiteY33" fmla="*/ 989815 h 1216058"/>
              <a:gd name="connsiteX34" fmla="*/ 1036948 w 1187777"/>
              <a:gd name="connsiteY34" fmla="*/ 952108 h 1216058"/>
              <a:gd name="connsiteX35" fmla="*/ 1055802 w 1187777"/>
              <a:gd name="connsiteY35" fmla="*/ 923827 h 1216058"/>
              <a:gd name="connsiteX36" fmla="*/ 1065229 w 1187777"/>
              <a:gd name="connsiteY36" fmla="*/ 895547 h 1216058"/>
              <a:gd name="connsiteX37" fmla="*/ 1112363 w 1187777"/>
              <a:gd name="connsiteY37" fmla="*/ 810705 h 1216058"/>
              <a:gd name="connsiteX38" fmla="*/ 1140643 w 1187777"/>
              <a:gd name="connsiteY38" fmla="*/ 707011 h 1216058"/>
              <a:gd name="connsiteX39" fmla="*/ 1159497 w 1187777"/>
              <a:gd name="connsiteY39" fmla="*/ 669303 h 1216058"/>
              <a:gd name="connsiteX40" fmla="*/ 1168923 w 1187777"/>
              <a:gd name="connsiteY40" fmla="*/ 631596 h 1216058"/>
              <a:gd name="connsiteX41" fmla="*/ 1178350 w 1187777"/>
              <a:gd name="connsiteY41" fmla="*/ 575035 h 1216058"/>
              <a:gd name="connsiteX42" fmla="*/ 1187777 w 1187777"/>
              <a:gd name="connsiteY42" fmla="*/ 546755 h 1216058"/>
              <a:gd name="connsiteX43" fmla="*/ 1159497 w 1187777"/>
              <a:gd name="connsiteY43" fmla="*/ 414780 h 1216058"/>
              <a:gd name="connsiteX44" fmla="*/ 1140643 w 1187777"/>
              <a:gd name="connsiteY44" fmla="*/ 377072 h 1216058"/>
              <a:gd name="connsiteX45" fmla="*/ 1121789 w 1187777"/>
              <a:gd name="connsiteY45" fmla="*/ 320512 h 1216058"/>
              <a:gd name="connsiteX46" fmla="*/ 1074655 w 1187777"/>
              <a:gd name="connsiteY46" fmla="*/ 263951 h 1216058"/>
              <a:gd name="connsiteX47" fmla="*/ 999241 w 1187777"/>
              <a:gd name="connsiteY47" fmla="*/ 179110 h 1216058"/>
              <a:gd name="connsiteX48" fmla="*/ 942680 w 1187777"/>
              <a:gd name="connsiteY48" fmla="*/ 141402 h 1216058"/>
              <a:gd name="connsiteX49" fmla="*/ 914400 w 1187777"/>
              <a:gd name="connsiteY49" fmla="*/ 122549 h 1216058"/>
              <a:gd name="connsiteX50" fmla="*/ 848412 w 1187777"/>
              <a:gd name="connsiteY50" fmla="*/ 94268 h 1216058"/>
              <a:gd name="connsiteX51" fmla="*/ 801278 w 1187777"/>
              <a:gd name="connsiteY51" fmla="*/ 84842 h 1216058"/>
              <a:gd name="connsiteX52" fmla="*/ 763571 w 1187777"/>
              <a:gd name="connsiteY52" fmla="*/ 65988 h 1216058"/>
              <a:gd name="connsiteX53" fmla="*/ 659876 w 1187777"/>
              <a:gd name="connsiteY53" fmla="*/ 37708 h 1216058"/>
              <a:gd name="connsiteX54" fmla="*/ 631596 w 1187777"/>
              <a:gd name="connsiteY54" fmla="*/ 28281 h 1216058"/>
              <a:gd name="connsiteX55" fmla="*/ 575035 w 1187777"/>
              <a:gd name="connsiteY55" fmla="*/ 18854 h 1216058"/>
              <a:gd name="connsiteX56" fmla="*/ 537328 w 1187777"/>
              <a:gd name="connsiteY56" fmla="*/ 9427 h 1216058"/>
              <a:gd name="connsiteX57" fmla="*/ 490194 w 1187777"/>
              <a:gd name="connsiteY57" fmla="*/ 0 h 1216058"/>
              <a:gd name="connsiteX58" fmla="*/ 348792 w 1187777"/>
              <a:gd name="connsiteY58" fmla="*/ 9427 h 1216058"/>
              <a:gd name="connsiteX59" fmla="*/ 320511 w 1187777"/>
              <a:gd name="connsiteY59" fmla="*/ 18854 h 1216058"/>
              <a:gd name="connsiteX60" fmla="*/ 301657 w 1187777"/>
              <a:gd name="connsiteY60" fmla="*/ 47134 h 1216058"/>
              <a:gd name="connsiteX61" fmla="*/ 282804 w 1187777"/>
              <a:gd name="connsiteY61" fmla="*/ 113122 h 12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87777" h="1216058">
                <a:moveTo>
                  <a:pt x="339365" y="94268"/>
                </a:moveTo>
                <a:cubicBezTo>
                  <a:pt x="324018" y="96826"/>
                  <a:pt x="274414" y="102071"/>
                  <a:pt x="254523" y="113122"/>
                </a:cubicBezTo>
                <a:cubicBezTo>
                  <a:pt x="226630" y="128618"/>
                  <a:pt x="190592" y="152226"/>
                  <a:pt x="169682" y="179110"/>
                </a:cubicBezTo>
                <a:cubicBezTo>
                  <a:pt x="155771" y="196996"/>
                  <a:pt x="145570" y="217543"/>
                  <a:pt x="131975" y="235670"/>
                </a:cubicBezTo>
                <a:cubicBezTo>
                  <a:pt x="96897" y="282442"/>
                  <a:pt x="112410" y="260305"/>
                  <a:pt x="84841" y="301658"/>
                </a:cubicBezTo>
                <a:cubicBezTo>
                  <a:pt x="81699" y="314227"/>
                  <a:pt x="81208" y="327777"/>
                  <a:pt x="75414" y="339365"/>
                </a:cubicBezTo>
                <a:cubicBezTo>
                  <a:pt x="65280" y="359632"/>
                  <a:pt x="37707" y="395926"/>
                  <a:pt x="37707" y="395926"/>
                </a:cubicBezTo>
                <a:cubicBezTo>
                  <a:pt x="34565" y="411637"/>
                  <a:pt x="32166" y="427516"/>
                  <a:pt x="28280" y="443060"/>
                </a:cubicBezTo>
                <a:cubicBezTo>
                  <a:pt x="25870" y="452700"/>
                  <a:pt x="21009" y="461641"/>
                  <a:pt x="18853" y="471341"/>
                </a:cubicBezTo>
                <a:cubicBezTo>
                  <a:pt x="14707" y="489999"/>
                  <a:pt x="13175" y="509159"/>
                  <a:pt x="9427" y="527901"/>
                </a:cubicBezTo>
                <a:cubicBezTo>
                  <a:pt x="6886" y="540606"/>
                  <a:pt x="3142" y="553040"/>
                  <a:pt x="0" y="565609"/>
                </a:cubicBezTo>
                <a:cubicBezTo>
                  <a:pt x="5248" y="665312"/>
                  <a:pt x="2960" y="723290"/>
                  <a:pt x="18853" y="810705"/>
                </a:cubicBezTo>
                <a:cubicBezTo>
                  <a:pt x="21171" y="823452"/>
                  <a:pt x="23176" y="836504"/>
                  <a:pt x="28280" y="848413"/>
                </a:cubicBezTo>
                <a:cubicBezTo>
                  <a:pt x="32743" y="858826"/>
                  <a:pt x="42067" y="866560"/>
                  <a:pt x="47134" y="876693"/>
                </a:cubicBezTo>
                <a:cubicBezTo>
                  <a:pt x="83126" y="948674"/>
                  <a:pt x="16452" y="851492"/>
                  <a:pt x="84841" y="942681"/>
                </a:cubicBezTo>
                <a:cubicBezTo>
                  <a:pt x="102870" y="996765"/>
                  <a:pt x="81358" y="946283"/>
                  <a:pt x="122548" y="999242"/>
                </a:cubicBezTo>
                <a:cubicBezTo>
                  <a:pt x="153732" y="1039337"/>
                  <a:pt x="152421" y="1055994"/>
                  <a:pt x="188536" y="1084083"/>
                </a:cubicBezTo>
                <a:cubicBezTo>
                  <a:pt x="295533" y="1167303"/>
                  <a:pt x="205109" y="1097083"/>
                  <a:pt x="273377" y="1131217"/>
                </a:cubicBezTo>
                <a:cubicBezTo>
                  <a:pt x="283510" y="1136284"/>
                  <a:pt x="291304" y="1145469"/>
                  <a:pt x="301657" y="1150070"/>
                </a:cubicBezTo>
                <a:cubicBezTo>
                  <a:pt x="319818" y="1158141"/>
                  <a:pt x="339364" y="1162639"/>
                  <a:pt x="358218" y="1168924"/>
                </a:cubicBezTo>
                <a:lnTo>
                  <a:pt x="414779" y="1187778"/>
                </a:lnTo>
                <a:cubicBezTo>
                  <a:pt x="424206" y="1190920"/>
                  <a:pt x="433420" y="1194794"/>
                  <a:pt x="443060" y="1197204"/>
                </a:cubicBezTo>
                <a:cubicBezTo>
                  <a:pt x="496311" y="1210517"/>
                  <a:pt x="468063" y="1204090"/>
                  <a:pt x="527901" y="1216058"/>
                </a:cubicBezTo>
                <a:cubicBezTo>
                  <a:pt x="543193" y="1213873"/>
                  <a:pt x="609372" y="1206728"/>
                  <a:pt x="631596" y="1197204"/>
                </a:cubicBezTo>
                <a:cubicBezTo>
                  <a:pt x="642009" y="1192741"/>
                  <a:pt x="649268" y="1182329"/>
                  <a:pt x="659876" y="1178351"/>
                </a:cubicBezTo>
                <a:cubicBezTo>
                  <a:pt x="674878" y="1172725"/>
                  <a:pt x="691369" y="1172400"/>
                  <a:pt x="707010" y="1168924"/>
                </a:cubicBezTo>
                <a:cubicBezTo>
                  <a:pt x="719657" y="1166113"/>
                  <a:pt x="731970" y="1161815"/>
                  <a:pt x="744717" y="1159497"/>
                </a:cubicBezTo>
                <a:cubicBezTo>
                  <a:pt x="766578" y="1155522"/>
                  <a:pt x="788844" y="1154045"/>
                  <a:pt x="810705" y="1150070"/>
                </a:cubicBezTo>
                <a:cubicBezTo>
                  <a:pt x="823452" y="1147752"/>
                  <a:pt x="835765" y="1143454"/>
                  <a:pt x="848412" y="1140644"/>
                </a:cubicBezTo>
                <a:cubicBezTo>
                  <a:pt x="956075" y="1116720"/>
                  <a:pt x="841331" y="1144771"/>
                  <a:pt x="933253" y="1121790"/>
                </a:cubicBezTo>
                <a:cubicBezTo>
                  <a:pt x="942680" y="1115505"/>
                  <a:pt x="954073" y="1111463"/>
                  <a:pt x="961534" y="1102936"/>
                </a:cubicBezTo>
                <a:cubicBezTo>
                  <a:pt x="976455" y="1085883"/>
                  <a:pt x="999241" y="1046376"/>
                  <a:pt x="999241" y="1046376"/>
                </a:cubicBezTo>
                <a:cubicBezTo>
                  <a:pt x="1002383" y="1036949"/>
                  <a:pt x="1004224" y="1026983"/>
                  <a:pt x="1008668" y="1018095"/>
                </a:cubicBezTo>
                <a:cubicBezTo>
                  <a:pt x="1013735" y="1007962"/>
                  <a:pt x="1023058" y="1000228"/>
                  <a:pt x="1027521" y="989815"/>
                </a:cubicBezTo>
                <a:cubicBezTo>
                  <a:pt x="1032625" y="977907"/>
                  <a:pt x="1031844" y="964016"/>
                  <a:pt x="1036948" y="952108"/>
                </a:cubicBezTo>
                <a:cubicBezTo>
                  <a:pt x="1041411" y="941694"/>
                  <a:pt x="1050735" y="933961"/>
                  <a:pt x="1055802" y="923827"/>
                </a:cubicBezTo>
                <a:cubicBezTo>
                  <a:pt x="1060246" y="914939"/>
                  <a:pt x="1061193" y="904627"/>
                  <a:pt x="1065229" y="895547"/>
                </a:cubicBezTo>
                <a:cubicBezTo>
                  <a:pt x="1087462" y="845524"/>
                  <a:pt x="1087790" y="847564"/>
                  <a:pt x="1112363" y="810705"/>
                </a:cubicBezTo>
                <a:cubicBezTo>
                  <a:pt x="1115249" y="799160"/>
                  <a:pt x="1130069" y="731683"/>
                  <a:pt x="1140643" y="707011"/>
                </a:cubicBezTo>
                <a:cubicBezTo>
                  <a:pt x="1146179" y="694094"/>
                  <a:pt x="1153212" y="681872"/>
                  <a:pt x="1159497" y="669303"/>
                </a:cubicBezTo>
                <a:cubicBezTo>
                  <a:pt x="1162639" y="656734"/>
                  <a:pt x="1166382" y="644300"/>
                  <a:pt x="1168923" y="631596"/>
                </a:cubicBezTo>
                <a:cubicBezTo>
                  <a:pt x="1172671" y="612853"/>
                  <a:pt x="1174204" y="593694"/>
                  <a:pt x="1178350" y="575035"/>
                </a:cubicBezTo>
                <a:cubicBezTo>
                  <a:pt x="1180506" y="565335"/>
                  <a:pt x="1184635" y="556182"/>
                  <a:pt x="1187777" y="546755"/>
                </a:cubicBezTo>
                <a:cubicBezTo>
                  <a:pt x="1182754" y="516617"/>
                  <a:pt x="1171240" y="438267"/>
                  <a:pt x="1159497" y="414780"/>
                </a:cubicBezTo>
                <a:cubicBezTo>
                  <a:pt x="1153212" y="402211"/>
                  <a:pt x="1145862" y="390120"/>
                  <a:pt x="1140643" y="377072"/>
                </a:cubicBezTo>
                <a:cubicBezTo>
                  <a:pt x="1133262" y="358620"/>
                  <a:pt x="1132812" y="337048"/>
                  <a:pt x="1121789" y="320512"/>
                </a:cubicBezTo>
                <a:cubicBezTo>
                  <a:pt x="1074981" y="250296"/>
                  <a:pt x="1135141" y="336535"/>
                  <a:pt x="1074655" y="263951"/>
                </a:cubicBezTo>
                <a:cubicBezTo>
                  <a:pt x="1039231" y="221443"/>
                  <a:pt x="1068005" y="224954"/>
                  <a:pt x="999241" y="179110"/>
                </a:cubicBezTo>
                <a:lnTo>
                  <a:pt x="942680" y="141402"/>
                </a:lnTo>
                <a:cubicBezTo>
                  <a:pt x="933253" y="135118"/>
                  <a:pt x="924813" y="127012"/>
                  <a:pt x="914400" y="122549"/>
                </a:cubicBezTo>
                <a:cubicBezTo>
                  <a:pt x="892404" y="113122"/>
                  <a:pt x="871115" y="101836"/>
                  <a:pt x="848412" y="94268"/>
                </a:cubicBezTo>
                <a:cubicBezTo>
                  <a:pt x="833212" y="89201"/>
                  <a:pt x="816989" y="87984"/>
                  <a:pt x="801278" y="84842"/>
                </a:cubicBezTo>
                <a:cubicBezTo>
                  <a:pt x="788709" y="78557"/>
                  <a:pt x="776487" y="71524"/>
                  <a:pt x="763571" y="65988"/>
                </a:cubicBezTo>
                <a:cubicBezTo>
                  <a:pt x="738256" y="55139"/>
                  <a:pt x="673096" y="41313"/>
                  <a:pt x="659876" y="37708"/>
                </a:cubicBezTo>
                <a:cubicBezTo>
                  <a:pt x="650290" y="35094"/>
                  <a:pt x="641296" y="30437"/>
                  <a:pt x="631596" y="28281"/>
                </a:cubicBezTo>
                <a:cubicBezTo>
                  <a:pt x="612937" y="24135"/>
                  <a:pt x="593778" y="22603"/>
                  <a:pt x="575035" y="18854"/>
                </a:cubicBezTo>
                <a:cubicBezTo>
                  <a:pt x="562331" y="16313"/>
                  <a:pt x="549975" y="12238"/>
                  <a:pt x="537328" y="9427"/>
                </a:cubicBezTo>
                <a:cubicBezTo>
                  <a:pt x="521687" y="5951"/>
                  <a:pt x="505905" y="3142"/>
                  <a:pt x="490194" y="0"/>
                </a:cubicBezTo>
                <a:cubicBezTo>
                  <a:pt x="443060" y="3142"/>
                  <a:pt x="395742" y="4210"/>
                  <a:pt x="348792" y="9427"/>
                </a:cubicBezTo>
                <a:cubicBezTo>
                  <a:pt x="338916" y="10524"/>
                  <a:pt x="328271" y="12647"/>
                  <a:pt x="320511" y="18854"/>
                </a:cubicBezTo>
                <a:cubicBezTo>
                  <a:pt x="311664" y="25931"/>
                  <a:pt x="307942" y="37707"/>
                  <a:pt x="301657" y="47134"/>
                </a:cubicBezTo>
                <a:cubicBezTo>
                  <a:pt x="281810" y="106676"/>
                  <a:pt x="282804" y="83822"/>
                  <a:pt x="282804" y="1131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6858000" cy="5872420"/>
          </a:xfrm>
        </p:spPr>
      </p:pic>
    </p:spTree>
    <p:extLst>
      <p:ext uri="{BB962C8B-B14F-4D97-AF65-F5344CB8AC3E}">
        <p14:creationId xmlns:p14="http://schemas.microsoft.com/office/powerpoint/2010/main" val="48855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2590800" cy="31242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>
                <a:solidFill>
                  <a:srgbClr val="FFFF00"/>
                </a:solidFill>
                <a:effectLst/>
              </a:rPr>
              <a:t>Parasitic worms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tapeworms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roundworms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pinworms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2590800" cy="304800"/>
          </a:xfrm>
        </p:spPr>
        <p:txBody>
          <a:bodyPr/>
          <a:lstStyle/>
          <a:p>
            <a:r>
              <a:rPr lang="en-US" sz="2000" dirty="0"/>
              <a:t>Parasites (continued)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572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 measures: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Follow strict de-worming schedule for all livestock and domestic pets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Eat only thoroughly cooked meat.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49" y="914399"/>
            <a:ext cx="52578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16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61950"/>
            <a:ext cx="6096000" cy="1600199"/>
          </a:xfrm>
        </p:spPr>
        <p:txBody>
          <a:bodyPr/>
          <a:lstStyle/>
          <a:p>
            <a:pPr marL="18288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Cryptosporidium</a:t>
            </a:r>
            <a:r>
              <a:rPr lang="en-US" sz="2800" dirty="0"/>
              <a:t>-causes diarrhea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746" y="3441616"/>
            <a:ext cx="7543800" cy="27432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/>
              <a:t>1.  Do not drink from untreated water sources.</a:t>
            </a:r>
            <a:br>
              <a:rPr lang="en-US" sz="3600" dirty="0"/>
            </a:br>
            <a:r>
              <a:rPr lang="en-US" sz="3600" dirty="0"/>
              <a:t>2.  Have drinking water well tested.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2769307"/>
            <a:ext cx="4933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msnowak.USERS\AppData\Local\Microsoft\Windows\Temporary Internet Files\Content.IE5\NXHR1JLW\MC9002313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5" y="1652414"/>
            <a:ext cx="3294213" cy="22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msnowak.USERS\AppData\Local\Microsoft\Windows\Temporary Internet Files\Content.IE5\5NEK1J27\MC9004463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0" y="2658064"/>
            <a:ext cx="1704442" cy="7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7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2450" y="2971800"/>
            <a:ext cx="8077200" cy="36575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Caused by prion </a:t>
            </a:r>
          </a:p>
          <a:p>
            <a:pPr marL="18288" indent="0">
              <a:buNone/>
            </a:pPr>
            <a:r>
              <a:rPr lang="en-US" sz="3200" dirty="0"/>
              <a:t>(</a:t>
            </a:r>
            <a:r>
              <a:rPr lang="en-US" sz="3200" dirty="0" err="1"/>
              <a:t>proteinaceous</a:t>
            </a:r>
            <a:r>
              <a:rPr lang="en-US" sz="3200" dirty="0"/>
              <a:t> infectious particle)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1996: emergence in humans in variant form as </a:t>
            </a:r>
          </a:p>
          <a:p>
            <a:pPr marL="18288" indent="0">
              <a:buNone/>
            </a:pPr>
            <a:r>
              <a:rPr lang="en-US" sz="3200" dirty="0"/>
              <a:t>     Creutzfeldt-Jakob disease (</a:t>
            </a:r>
            <a:r>
              <a:rPr lang="en-US" sz="3200" dirty="0" err="1"/>
              <a:t>vCJD</a:t>
            </a:r>
            <a:r>
              <a:rPr lang="en-US" sz="3200" dirty="0"/>
              <a:t>), a </a:t>
            </a:r>
          </a:p>
          <a:p>
            <a:pPr marL="18288" indent="0">
              <a:buNone/>
            </a:pPr>
            <a:r>
              <a:rPr lang="en-US" sz="3200" dirty="0"/>
              <a:t>     progressive dementia sourced to bovine </a:t>
            </a:r>
          </a:p>
          <a:p>
            <a:pPr marL="18288" indent="0">
              <a:buNone/>
            </a:pPr>
            <a:r>
              <a:rPr lang="en-US" sz="3200" dirty="0"/>
              <a:t>     spongiform encephalopathy (BSE)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Mad Cow Disease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17" y="1217676"/>
            <a:ext cx="3020484" cy="21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le:Aphis.usda.gov BSE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314576" cy="1852356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2954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000" dirty="0"/>
              <a:t>[Photo: Brain. The red box indicates the region of the </a:t>
            </a:r>
            <a:r>
              <a:rPr lang="en-US" altLang="en-US" sz="1000" dirty="0" err="1"/>
              <a:t>obex</a:t>
            </a:r>
            <a:r>
              <a:rPr lang="en-US" altLang="en-US" sz="1000" dirty="0"/>
              <a:t>, which is the portion of the brain that must be obtained for the diagnosis of BSE and other spongiform </a:t>
            </a:r>
            <a:r>
              <a:rPr lang="en-US" altLang="en-US" sz="1000" dirty="0" err="1"/>
              <a:t>encephalopathies</a:t>
            </a:r>
            <a:r>
              <a:rPr lang="en-US" altLang="en-US" sz="1000" dirty="0"/>
              <a:t> such as </a:t>
            </a:r>
            <a:r>
              <a:rPr lang="en-US" altLang="en-US" sz="1000" dirty="0" err="1"/>
              <a:t>scrapie</a:t>
            </a:r>
            <a:r>
              <a:rPr lang="en-US" altLang="en-US" sz="1000" dirty="0"/>
              <a:t> and chronic wasting disease. Source: Dr. S. </a:t>
            </a:r>
            <a:r>
              <a:rPr lang="en-US" altLang="en-US" sz="1000" dirty="0" err="1"/>
              <a:t>Sorden</a:t>
            </a:r>
            <a:r>
              <a:rPr lang="en-US" altLang="en-US" sz="1000" dirty="0"/>
              <a:t>, Iowa State University, College of Veterinary Medicine, Department of Veterinary Pathology/CFSPH]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62600" y="1752600"/>
            <a:ext cx="2561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4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6096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Zoonotic Disease Fast Facts…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66800"/>
            <a:ext cx="7391400" cy="5562600"/>
          </a:xfrm>
        </p:spPr>
        <p:txBody>
          <a:bodyPr>
            <a:noAutofit/>
          </a:bodyPr>
          <a:lstStyle/>
          <a:p>
            <a:pPr marL="932688" indent="-914400">
              <a:buFont typeface="+mj-lt"/>
              <a:buAutoNum type="arabicPeriod"/>
            </a:pPr>
            <a:r>
              <a:rPr lang="en-US" sz="4000" dirty="0"/>
              <a:t>Zoonotic disease is any disease that can be transmitted between animals and humans.  </a:t>
            </a:r>
          </a:p>
          <a:p>
            <a:pPr marL="932688" indent="-914400">
              <a:buFont typeface="+mj-lt"/>
              <a:buAutoNum type="arabicPeriod"/>
            </a:pPr>
            <a:r>
              <a:rPr lang="en-US" sz="4000" dirty="0"/>
              <a:t>Examples include Rabies, </a:t>
            </a:r>
            <a:r>
              <a:rPr lang="en-US" sz="4000" i="1" dirty="0"/>
              <a:t>Salmonella, Giardia, E. coli, </a:t>
            </a:r>
            <a:r>
              <a:rPr lang="en-US" sz="4000" dirty="0"/>
              <a:t>and tick-borne diseases</a:t>
            </a:r>
            <a:r>
              <a:rPr lang="en-US" sz="4000" i="1" dirty="0"/>
              <a:t>.</a:t>
            </a:r>
            <a:r>
              <a:rPr lang="en-US" sz="4000" dirty="0"/>
              <a:t> </a:t>
            </a:r>
          </a:p>
          <a:p>
            <a:pPr marL="932688" indent="-91440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803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Regular veterinary care will help protect your livestock, your pets, and your family.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Dispose of manure by best management practices.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Wash your hands frequently, especially after touching animals, and avoid contact with animal feces.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Follow proper food-handling procedures to reduce the risk of transmission from contaminated food.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For people with weakened immune systems, be especially careful of contact with animals that could transmit these infections.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Wash all raw fruits and vegetables before consuming them.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Apply bug repellent when going outside.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0886"/>
            <a:ext cx="8839200" cy="9144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Thrive in spite of zoonotic disease: </a:t>
            </a:r>
          </a:p>
        </p:txBody>
      </p:sp>
    </p:spTree>
    <p:extLst>
      <p:ext uri="{BB962C8B-B14F-4D97-AF65-F5344CB8AC3E}">
        <p14:creationId xmlns:p14="http://schemas.microsoft.com/office/powerpoint/2010/main" val="147684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914400"/>
          </a:xfrm>
        </p:spPr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92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http://www.cdc.gov/parasites/animals.html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http://onehealthkansas.k-state.edu/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http://www.cfsph.iastate.edu/DiseaseInfo/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disease-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hlinkClick r:id="rId2"/>
              </a:rPr>
              <a:t>images.php</a:t>
            </a:r>
            <a:endParaRPr lang="en-US" sz="2800" dirty="0">
              <a:solidFill>
                <a:schemeClr val="tx1">
                  <a:lumMod val="95000"/>
                </a:schemeClr>
              </a:solidFill>
              <a:hlinkClick r:id="rId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http://www.cfsph.iastate.edu/DiseaseInfo/</a:t>
            </a:r>
          </a:p>
          <a:p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hlinkClick r:id="rId2"/>
              </a:rPr>
              <a:t>powerpoint.php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4958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information: </a:t>
            </a:r>
          </a:p>
          <a:p>
            <a:endParaRPr lang="en-US" dirty="0"/>
          </a:p>
          <a:p>
            <a:r>
              <a:rPr lang="en-US" dirty="0"/>
              <a:t>Martha Nowak, </a:t>
            </a:r>
            <a:r>
              <a:rPr lang="en-US" dirty="0" err="1"/>
              <a:t>M.Ed</a:t>
            </a:r>
            <a:endParaRPr lang="en-US" dirty="0"/>
          </a:p>
          <a:p>
            <a:r>
              <a:rPr lang="en-US" dirty="0"/>
              <a:t>Program Coordinator for One Health Kansas</a:t>
            </a:r>
          </a:p>
          <a:p>
            <a:r>
              <a:rPr lang="en-US" dirty="0">
                <a:hlinkClick r:id="rId3"/>
              </a:rPr>
              <a:t>msnowak@ksu.edu</a:t>
            </a:r>
            <a:endParaRPr lang="en-US" dirty="0"/>
          </a:p>
          <a:p>
            <a:r>
              <a:rPr lang="en-US" dirty="0"/>
              <a:t>913/307-7321</a:t>
            </a:r>
          </a:p>
        </p:txBody>
      </p:sp>
    </p:spTree>
    <p:extLst>
      <p:ext uri="{BB962C8B-B14F-4D97-AF65-F5344CB8AC3E}">
        <p14:creationId xmlns:p14="http://schemas.microsoft.com/office/powerpoint/2010/main" val="79091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543800" cy="914400"/>
          </a:xfrm>
        </p:spPr>
        <p:txBody>
          <a:bodyPr/>
          <a:lstStyle/>
          <a:p>
            <a:r>
              <a:rPr lang="en-US" dirty="0"/>
              <a:t>Now for an activity…..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Divide into teams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CDC solve the Outbreak(use iPads) go to  </a:t>
            </a:r>
            <a:r>
              <a:rPr lang="en-US" dirty="0">
                <a:hlinkClick r:id="rId2"/>
              </a:rPr>
              <a:t>https://www.cdc.gov/mobile/applications/sto/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5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286000"/>
            <a:ext cx="7543800" cy="3505200"/>
          </a:xfrm>
        </p:spPr>
        <p:txBody>
          <a:bodyPr/>
          <a:lstStyle/>
          <a:p>
            <a:r>
              <a:rPr lang="en-US" sz="3200" dirty="0"/>
              <a:t>Contact:  </a:t>
            </a:r>
            <a:br>
              <a:rPr lang="en-US" sz="3200" dirty="0"/>
            </a:br>
            <a:r>
              <a:rPr lang="en-US" sz="3200" dirty="0"/>
              <a:t>Martha Nowak, M.Ed., K-12 Engagement Coordinator </a:t>
            </a:r>
            <a:br>
              <a:rPr lang="en-US" sz="3200" dirty="0"/>
            </a:br>
            <a:r>
              <a:rPr lang="en-US" sz="3200" dirty="0"/>
              <a:t>K-State Olathe</a:t>
            </a:r>
            <a:br>
              <a:rPr lang="en-US" sz="3200" dirty="0"/>
            </a:br>
            <a:r>
              <a:rPr lang="en-US" sz="3200" dirty="0"/>
              <a:t>msnowak@ksu.edu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390" y="914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938101"/>
            <a:ext cx="3649980" cy="5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4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7848600" cy="5714999"/>
          </a:xfrm>
        </p:spPr>
        <p:txBody>
          <a:bodyPr>
            <a:normAutofit/>
          </a:bodyPr>
          <a:lstStyle/>
          <a:p>
            <a:pPr marL="932688" indent="-914400">
              <a:buFont typeface="+mj-lt"/>
              <a:buAutoNum type="arabicPeriod"/>
            </a:pPr>
            <a:endParaRPr lang="en-US" sz="4400" dirty="0"/>
          </a:p>
          <a:p>
            <a:pPr marL="18288" indent="0">
              <a:buNone/>
            </a:pPr>
            <a:r>
              <a:rPr lang="en-US" sz="3600" dirty="0"/>
              <a:t>  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3.  </a:t>
            </a:r>
            <a:r>
              <a:rPr lang="en-US" sz="4000" dirty="0"/>
              <a:t>Zoonotic diseases pose      </a:t>
            </a:r>
          </a:p>
          <a:p>
            <a:pPr marL="18288" indent="0">
              <a:buNone/>
            </a:pPr>
            <a:r>
              <a:rPr lang="en-US" sz="4000" dirty="0"/>
              <a:t>         a special problem for     </a:t>
            </a:r>
          </a:p>
          <a:p>
            <a:pPr marL="18288" indent="0">
              <a:buNone/>
            </a:pPr>
            <a:r>
              <a:rPr lang="en-US" sz="4000" dirty="0"/>
              <a:t>         agriculture because clinical </a:t>
            </a:r>
          </a:p>
          <a:p>
            <a:pPr marL="18288" indent="0">
              <a:buNone/>
            </a:pPr>
            <a:r>
              <a:rPr lang="en-US" sz="4000" dirty="0"/>
              <a:t>         diagnosis can be difficult.  </a:t>
            </a:r>
          </a:p>
          <a:p>
            <a:pPr marL="18288" indent="0">
              <a:buNone/>
            </a:pPr>
            <a:r>
              <a:rPr lang="en-US" sz="4000" dirty="0"/>
              <a:t>         People, as well as animals, </a:t>
            </a:r>
          </a:p>
          <a:p>
            <a:pPr marL="18288" indent="0">
              <a:buNone/>
            </a:pPr>
            <a:r>
              <a:rPr lang="en-US" sz="4000" dirty="0"/>
              <a:t>         can be asymptomatic. </a:t>
            </a:r>
          </a:p>
          <a:p>
            <a:pPr marL="18288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17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190189"/>
            <a:ext cx="8686800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sz="4400" u="sng" dirty="0">
                <a:solidFill>
                  <a:srgbClr val="FFFF00"/>
                </a:solidFill>
              </a:rPr>
              <a:t>Illnesses</a:t>
            </a:r>
            <a:r>
              <a:rPr lang="en-US" sz="4400" dirty="0">
                <a:solidFill>
                  <a:srgbClr val="FFFF00"/>
                </a:solidFill>
              </a:rPr>
              <a:t>                              </a:t>
            </a:r>
            <a:r>
              <a:rPr lang="en-US" sz="4400" u="sng" dirty="0">
                <a:solidFill>
                  <a:srgbClr val="FF0000"/>
                </a:solidFill>
              </a:rPr>
              <a:t>Deaths</a:t>
            </a:r>
          </a:p>
          <a:p>
            <a:pPr marL="18288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                      </a:t>
            </a:r>
            <a:r>
              <a:rPr lang="en-US" sz="4400" dirty="0"/>
              <a:t>Produce </a:t>
            </a:r>
          </a:p>
          <a:p>
            <a:pPr marL="18288" indent="0">
              <a:buNone/>
            </a:pPr>
            <a:r>
              <a:rPr lang="en-US" sz="4400" dirty="0"/>
              <a:t>              Meat and poultry</a:t>
            </a:r>
            <a:endParaRPr lang="en-US" sz="4400" dirty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                </a:t>
            </a:r>
            <a:r>
              <a:rPr lang="en-US" sz="4400" dirty="0"/>
              <a:t>Dairy and eggs</a:t>
            </a:r>
          </a:p>
          <a:p>
            <a:pPr marL="18288" indent="0">
              <a:buNone/>
            </a:pPr>
            <a:r>
              <a:rPr lang="en-US" sz="4400"/>
              <a:t>              Fish </a:t>
            </a:r>
            <a:r>
              <a:rPr lang="en-US" sz="4400" dirty="0"/>
              <a:t>and Shellfish 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543800" cy="23622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400" dirty="0"/>
              <a:t>Estimate the rankings(1-4)  by number of </a:t>
            </a:r>
            <a:r>
              <a:rPr lang="en-US" sz="4400" dirty="0">
                <a:solidFill>
                  <a:srgbClr val="FFFF00"/>
                </a:solidFill>
              </a:rPr>
              <a:t>illnesses</a:t>
            </a:r>
            <a:r>
              <a:rPr lang="en-US" sz="4400" dirty="0"/>
              <a:t> and </a:t>
            </a:r>
            <a:r>
              <a:rPr lang="en-US" sz="4400" dirty="0">
                <a:solidFill>
                  <a:srgbClr val="FF0000"/>
                </a:solidFill>
              </a:rPr>
              <a:t>deaths</a:t>
            </a:r>
            <a:r>
              <a:rPr lang="en-US" sz="4400" dirty="0"/>
              <a:t> from 1998-2008 </a:t>
            </a:r>
          </a:p>
        </p:txBody>
      </p:sp>
    </p:spTree>
    <p:extLst>
      <p:ext uri="{BB962C8B-B14F-4D97-AF65-F5344CB8AC3E}">
        <p14:creationId xmlns:p14="http://schemas.microsoft.com/office/powerpoint/2010/main" val="38304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457200"/>
            <a:ext cx="75438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Common Bacterial Pathogens</a:t>
            </a:r>
          </a:p>
        </p:txBody>
      </p:sp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xfrm>
            <a:off x="1981200" y="2438400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dirty="0"/>
              <a:t>  </a:t>
            </a:r>
            <a:endParaRPr lang="en-US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	</a:t>
            </a:r>
            <a:r>
              <a:rPr lang="en-US" sz="3600" i="1" dirty="0" err="1"/>
              <a:t>Leptospira</a:t>
            </a:r>
            <a:endParaRPr lang="en-US" sz="36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i="1" dirty="0"/>
              <a:t>	Mycobacterium </a:t>
            </a:r>
            <a:r>
              <a:rPr lang="en-US" sz="3600" i="1" dirty="0" err="1"/>
              <a:t>bovis</a:t>
            </a:r>
            <a:endParaRPr lang="en-US" sz="36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i="1" dirty="0"/>
              <a:t>	Campylobacter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i="1" dirty="0"/>
              <a:t>	E. coli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i="1" dirty="0"/>
              <a:t>	Salmonella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i="1" dirty="0"/>
              <a:t>      </a:t>
            </a:r>
            <a:r>
              <a:rPr lang="en-US" sz="3600" dirty="0"/>
              <a:t>Q-Fever  (Query Fever)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6400800" cy="4925092"/>
          </a:xfrm>
        </p:spPr>
        <p:txBody>
          <a:bodyPr>
            <a:normAutofit fontScale="92500"/>
          </a:bodyPr>
          <a:lstStyle/>
          <a:p>
            <a:pPr marL="475488" indent="-457200">
              <a:buFont typeface="+mj-lt"/>
              <a:buAutoNum type="arabicPeriod"/>
            </a:pPr>
            <a:endParaRPr lang="en-US" sz="3200" dirty="0">
              <a:effectLst/>
            </a:endParaRPr>
          </a:p>
          <a:p>
            <a:pPr marL="475488" indent="-457200">
              <a:buFont typeface="+mj-lt"/>
              <a:buAutoNum type="arabicPeriod"/>
            </a:pPr>
            <a:r>
              <a:rPr lang="en-US" sz="3200" dirty="0">
                <a:effectLst/>
              </a:rPr>
              <a:t>Carried in infected wild animal urine</a:t>
            </a:r>
          </a:p>
          <a:p>
            <a:pPr marL="475488" indent="-457200">
              <a:buFont typeface="+mj-lt"/>
              <a:buAutoNum type="arabicPeriod"/>
            </a:pPr>
            <a:r>
              <a:rPr lang="en-US" sz="3200" dirty="0"/>
              <a:t>Can travel to water source through surface runoff, or it may soak into the groundwater(esp. a concern in rural well water) </a:t>
            </a:r>
          </a:p>
          <a:p>
            <a:pPr marL="475488" indent="-457200">
              <a:buFont typeface="+mj-lt"/>
              <a:buAutoNum type="arabicPeriod"/>
            </a:pPr>
            <a:r>
              <a:rPr lang="en-US" sz="3200" dirty="0"/>
              <a:t>Food crops can be contaminated with infected urine. </a:t>
            </a:r>
          </a:p>
          <a:p>
            <a:pPr marL="475488" indent="-457200"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475488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914400"/>
          </a:xfrm>
        </p:spPr>
        <p:txBody>
          <a:bodyPr/>
          <a:lstStyle/>
          <a:p>
            <a:r>
              <a:rPr lang="en-US" i="1" dirty="0" err="1">
                <a:solidFill>
                  <a:srgbClr val="FFFF00"/>
                </a:solidFill>
              </a:rPr>
              <a:t>Leptospira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622"/>
            <a:ext cx="240712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msnowak.USERS\AppData\Local\Microsoft\Windows\Temporary Internet Files\Content.IE5\NXHR1JLW\MC9003400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84333"/>
            <a:ext cx="1544637" cy="19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0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066800"/>
            <a:ext cx="2895600" cy="2438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543800" cy="381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Leptospirosis</a:t>
            </a:r>
            <a:r>
              <a:rPr lang="en-US" dirty="0"/>
              <a:t> in Humans: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8077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Flu-like symptoms: High fever,</a:t>
            </a:r>
          </a:p>
          <a:p>
            <a:pPr marL="384048" lvl="1" indent="0">
              <a:buNone/>
            </a:pPr>
            <a:r>
              <a:rPr lang="en-US" sz="3000" dirty="0"/>
              <a:t>   headache, chills, vomiting</a:t>
            </a:r>
          </a:p>
          <a:p>
            <a:pPr marL="384048" lvl="1" indent="0">
              <a:buNone/>
            </a:pPr>
            <a:r>
              <a:rPr lang="en-US" sz="3000" dirty="0"/>
              <a:t>  diarrhea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Jaundice (yellow eyes and </a:t>
            </a:r>
          </a:p>
          <a:p>
            <a:pPr marL="384048" lvl="1" indent="0">
              <a:buNone/>
            </a:pPr>
            <a:r>
              <a:rPr lang="en-US" sz="3000" dirty="0"/>
              <a:t>   skin), red eyes,  Some people </a:t>
            </a:r>
          </a:p>
          <a:p>
            <a:pPr marL="384048" lvl="1" indent="0">
              <a:buNone/>
            </a:pPr>
            <a:r>
              <a:rPr lang="en-US" sz="3000" dirty="0"/>
              <a:t>   do not have symptoms. This disease can  </a:t>
            </a:r>
          </a:p>
          <a:p>
            <a:pPr marL="384048" lvl="1" indent="0">
              <a:buNone/>
            </a:pPr>
            <a:r>
              <a:rPr lang="en-US" sz="3000" dirty="0"/>
              <a:t>   cause kidney or liver failure or meningitis.</a:t>
            </a:r>
          </a:p>
          <a:p>
            <a:pPr marL="384048" lvl="1" indent="0">
              <a:buNone/>
            </a:pP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27188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2672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048" lvl="1" indent="0">
              <a:buNone/>
            </a:pPr>
            <a:r>
              <a:rPr lang="en-US" sz="3000" dirty="0">
                <a:solidFill>
                  <a:srgbClr val="FFFF00"/>
                </a:solidFill>
              </a:rPr>
              <a:t>Control Measures:  </a:t>
            </a:r>
          </a:p>
          <a:p>
            <a:pPr marL="841248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</a:rPr>
              <a:t>wash all fruits and vegetables before eating them.</a:t>
            </a:r>
          </a:p>
          <a:p>
            <a:pPr marL="841248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</a:rPr>
              <a:t>drink only from tested and trusted sources.</a:t>
            </a:r>
          </a:p>
        </p:txBody>
      </p:sp>
    </p:spTree>
    <p:extLst>
      <p:ext uri="{BB962C8B-B14F-4D97-AF65-F5344CB8AC3E}">
        <p14:creationId xmlns:p14="http://schemas.microsoft.com/office/powerpoint/2010/main" val="11670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8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8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914400"/>
          </a:xfrm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Mycobacterium </a:t>
            </a:r>
            <a:r>
              <a:rPr lang="en-US" i="1" dirty="0" err="1">
                <a:solidFill>
                  <a:srgbClr val="FFFF00"/>
                </a:solidFill>
              </a:rPr>
              <a:t>bovis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048000" cy="201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669" y="129540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Human cases usually sourced to unpasteurized dairy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So what do we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Isolate and screen herd replacements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Contact veterinarian so that they can identify probable routes of transmission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Identify and treat secondary contacts(companion animals)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542</TotalTime>
  <Words>907</Words>
  <Application>Microsoft Macintosh PowerPoint</Application>
  <PresentationFormat>On-screen Show (4:3)</PresentationFormat>
  <Paragraphs>162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Palatino Linotype</vt:lpstr>
      <vt:lpstr>Wingdings</vt:lpstr>
      <vt:lpstr>Elemental</vt:lpstr>
      <vt:lpstr>Zoonotic Disease and Agriculture</vt:lpstr>
      <vt:lpstr>Zoonotic Disease Fast Facts… </vt:lpstr>
      <vt:lpstr>PowerPoint Presentation</vt:lpstr>
      <vt:lpstr>   Estimate the rankings(1-4)  by number of illnesses and deaths from 1998-2008 </vt:lpstr>
      <vt:lpstr>PowerPoint Presentation</vt:lpstr>
      <vt:lpstr>Common Bacterial Pathogens</vt:lpstr>
      <vt:lpstr>Leptospira</vt:lpstr>
      <vt:lpstr>Leptospirosis in Humans:</vt:lpstr>
      <vt:lpstr>Mycobacterium bovis</vt:lpstr>
      <vt:lpstr>    Campylobacter</vt:lpstr>
      <vt:lpstr>Salmonella</vt:lpstr>
      <vt:lpstr>Q Fever</vt:lpstr>
      <vt:lpstr>Escherichia coli  (E. coli), specifically Shiga-toxin producing E. coli 0157:H7</vt:lpstr>
      <vt:lpstr>   Insect-borne viruses &amp; bacteria</vt:lpstr>
      <vt:lpstr>Parasites</vt:lpstr>
      <vt:lpstr>Incidence* of giardiasis, by state/area — National Notifiable Diseases Surveillance System, United States, 2010</vt:lpstr>
      <vt:lpstr>Parasites (continued)</vt:lpstr>
      <vt:lpstr>   1.  Do not drink from untreated water sources. 2.  Have drinking water well tested. </vt:lpstr>
      <vt:lpstr>Mad Cow Disease</vt:lpstr>
      <vt:lpstr>Thrive in spite of zoonotic disease: </vt:lpstr>
      <vt:lpstr>Sources:</vt:lpstr>
      <vt:lpstr>Now for an activity…..</vt:lpstr>
      <vt:lpstr>Contact:   Martha Nowak, M.Ed., K-12 Engagement Coordinator  K-State Olathe msnowak@ksu.edu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Zoonotic Disease and Agriculture</dc:title>
  <dc:creator>Martha Saunders Nowak</dc:creator>
  <cp:lastModifiedBy>Microsoft Office User</cp:lastModifiedBy>
  <cp:revision>57</cp:revision>
  <dcterms:created xsi:type="dcterms:W3CDTF">2014-07-01T14:33:07Z</dcterms:created>
  <dcterms:modified xsi:type="dcterms:W3CDTF">2018-06-15T13:54:27Z</dcterms:modified>
</cp:coreProperties>
</file>